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7" r:id="rId4"/>
    <p:sldId id="278" r:id="rId5"/>
    <p:sldId id="279" r:id="rId6"/>
    <p:sldId id="280" r:id="rId7"/>
    <p:sldId id="263" r:id="rId8"/>
    <p:sldId id="271" r:id="rId9"/>
    <p:sldId id="281" r:id="rId10"/>
    <p:sldId id="276" r:id="rId11"/>
    <p:sldId id="277" r:id="rId12"/>
    <p:sldId id="266" r:id="rId13"/>
    <p:sldId id="273" r:id="rId14"/>
    <p:sldId id="282" r:id="rId15"/>
    <p:sldId id="257" r:id="rId16"/>
    <p:sldId id="269" r:id="rId17"/>
    <p:sldId id="274" r:id="rId18"/>
    <p:sldId id="264" r:id="rId19"/>
    <p:sldId id="265" r:id="rId20"/>
    <p:sldId id="283" r:id="rId21"/>
    <p:sldId id="286" r:id="rId22"/>
    <p:sldId id="284" r:id="rId23"/>
    <p:sldId id="285" r:id="rId24"/>
    <p:sldId id="287" r:id="rId25"/>
    <p:sldId id="288" r:id="rId26"/>
    <p:sldId id="272" r:id="rId27"/>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findlay\Desktop\WCSO%20FINDLAY\Stats\Hooper%20Stats\Hooper%205%20Year%20Comparis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findlay\Desktop\WCSO%20FINDLAY\Stats\Hooper%20Stats\Hooper%205%20Year%20Comparis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findlay\Desktop\WCSO%20FINDLAY\Stats\Hooper%20Stats\Hooper%205%20Year%20Comparis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findlay\Desktop\WCSO%20FINDLAY\Stats\Monthly%20City%20Reports\Marriott-Slaterville%20January%2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findlay\Desktop\WCSO%20FINDLAY\Stats\Monthly%20City%20Reports\Marriott-Slaterville%20February%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findlay\Desktop\WCSO%20FINDLAY\Stats\2012%20DUI%20Report%20With%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findlay\Desktop\WCSO%20FINDLAY\Stats\Apartments%20Stats\MSL%20Apartment%20Sta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findlay\Desktop\WCSO%20FINDLAY\Stats\Apartments%20Stats\MSL%20Apartment%20Sta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findlay\Desktop\WCSO%20FINDLAY\Stats\Apartments%20Stats\MSL%20Apartment%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aseline="0" dirty="0">
                <a:solidFill>
                  <a:schemeClr val="accent1">
                    <a:lumMod val="75000"/>
                  </a:schemeClr>
                </a:solidFill>
                <a:latin typeface="Lithograph" pitchFamily="2" charset="0"/>
              </a:rPr>
              <a:t>JANUARY</a:t>
            </a:r>
            <a:r>
              <a:rPr lang="en-US" baseline="0" dirty="0"/>
              <a:t> </a:t>
            </a:r>
            <a:endParaRPr lang="en-US" dirty="0"/>
          </a:p>
        </c:rich>
      </c:tx>
      <c:layout/>
      <c:overlay val="0"/>
    </c:title>
    <c:autoTitleDeleted val="0"/>
    <c:plotArea>
      <c:layout/>
      <c:lineChart>
        <c:grouping val="standard"/>
        <c:varyColors val="0"/>
        <c:ser>
          <c:idx val="0"/>
          <c:order val="0"/>
          <c:tx>
            <c:strRef>
              <c:f>Sheet1!$A$24</c:f>
              <c:strCache>
                <c:ptCount val="1"/>
                <c:pt idx="0">
                  <c:v>Calls</c:v>
                </c:pt>
              </c:strCache>
            </c:strRef>
          </c:tx>
          <c:cat>
            <c:numRef>
              <c:f>Sheet1!$B$23:$F$23</c:f>
              <c:numCache>
                <c:formatCode>General</c:formatCode>
                <c:ptCount val="5"/>
                <c:pt idx="0">
                  <c:v>2009</c:v>
                </c:pt>
                <c:pt idx="1">
                  <c:v>2010</c:v>
                </c:pt>
                <c:pt idx="2">
                  <c:v>2011</c:v>
                </c:pt>
                <c:pt idx="3">
                  <c:v>2012</c:v>
                </c:pt>
                <c:pt idx="4">
                  <c:v>2013</c:v>
                </c:pt>
              </c:numCache>
            </c:numRef>
          </c:cat>
          <c:val>
            <c:numRef>
              <c:f>Sheet1!$B$24:$F$24</c:f>
              <c:numCache>
                <c:formatCode>General</c:formatCode>
                <c:ptCount val="5"/>
                <c:pt idx="0">
                  <c:v>216</c:v>
                </c:pt>
                <c:pt idx="1">
                  <c:v>180</c:v>
                </c:pt>
                <c:pt idx="2">
                  <c:v>227</c:v>
                </c:pt>
                <c:pt idx="3">
                  <c:v>211</c:v>
                </c:pt>
                <c:pt idx="4">
                  <c:v>229</c:v>
                </c:pt>
              </c:numCache>
            </c:numRef>
          </c:val>
          <c:smooth val="0"/>
        </c:ser>
        <c:dLbls>
          <c:showLegendKey val="0"/>
          <c:showVal val="0"/>
          <c:showCatName val="0"/>
          <c:showSerName val="0"/>
          <c:showPercent val="0"/>
          <c:showBubbleSize val="0"/>
        </c:dLbls>
        <c:marker val="1"/>
        <c:smooth val="0"/>
        <c:axId val="63477632"/>
        <c:axId val="82515456"/>
      </c:lineChart>
      <c:catAx>
        <c:axId val="63477632"/>
        <c:scaling>
          <c:orientation val="minMax"/>
        </c:scaling>
        <c:delete val="0"/>
        <c:axPos val="b"/>
        <c:numFmt formatCode="General" sourceLinked="1"/>
        <c:majorTickMark val="out"/>
        <c:minorTickMark val="none"/>
        <c:tickLblPos val="nextTo"/>
        <c:crossAx val="82515456"/>
        <c:crosses val="autoZero"/>
        <c:auto val="1"/>
        <c:lblAlgn val="ctr"/>
        <c:lblOffset val="100"/>
        <c:noMultiLvlLbl val="0"/>
      </c:catAx>
      <c:valAx>
        <c:axId val="82515456"/>
        <c:scaling>
          <c:orientation val="minMax"/>
        </c:scaling>
        <c:delete val="0"/>
        <c:axPos val="l"/>
        <c:majorGridlines/>
        <c:numFmt formatCode="General" sourceLinked="1"/>
        <c:majorTickMark val="out"/>
        <c:minorTickMark val="none"/>
        <c:tickLblPos val="nextTo"/>
        <c:crossAx val="634776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aseline="0" dirty="0">
                <a:solidFill>
                  <a:schemeClr val="accent1">
                    <a:lumMod val="75000"/>
                  </a:schemeClr>
                </a:solidFill>
                <a:latin typeface="Lithograph" pitchFamily="2" charset="0"/>
              </a:rPr>
              <a:t>FEBRUARY</a:t>
            </a:r>
            <a:endParaRPr lang="en-US" sz="2400" dirty="0">
              <a:solidFill>
                <a:schemeClr val="accent1">
                  <a:lumMod val="75000"/>
                </a:schemeClr>
              </a:solidFill>
              <a:latin typeface="Lithograph" pitchFamily="2" charset="0"/>
            </a:endParaRPr>
          </a:p>
        </c:rich>
      </c:tx>
      <c:layout/>
      <c:overlay val="0"/>
    </c:title>
    <c:autoTitleDeleted val="0"/>
    <c:plotArea>
      <c:layout/>
      <c:lineChart>
        <c:grouping val="standard"/>
        <c:varyColors val="0"/>
        <c:ser>
          <c:idx val="0"/>
          <c:order val="0"/>
          <c:tx>
            <c:strRef>
              <c:f>Sheet1!$A$47</c:f>
              <c:strCache>
                <c:ptCount val="1"/>
                <c:pt idx="0">
                  <c:v>Calls</c:v>
                </c:pt>
              </c:strCache>
            </c:strRef>
          </c:tx>
          <c:cat>
            <c:numRef>
              <c:f>Sheet1!$B$46:$F$46</c:f>
              <c:numCache>
                <c:formatCode>General</c:formatCode>
                <c:ptCount val="5"/>
                <c:pt idx="0">
                  <c:v>2009</c:v>
                </c:pt>
                <c:pt idx="1">
                  <c:v>2010</c:v>
                </c:pt>
                <c:pt idx="2">
                  <c:v>2011</c:v>
                </c:pt>
                <c:pt idx="3">
                  <c:v>2012</c:v>
                </c:pt>
                <c:pt idx="4">
                  <c:v>2013</c:v>
                </c:pt>
              </c:numCache>
            </c:numRef>
          </c:cat>
          <c:val>
            <c:numRef>
              <c:f>Sheet1!$B$47:$F$47</c:f>
              <c:numCache>
                <c:formatCode>General</c:formatCode>
                <c:ptCount val="5"/>
                <c:pt idx="0">
                  <c:v>138</c:v>
                </c:pt>
                <c:pt idx="1">
                  <c:v>159</c:v>
                </c:pt>
                <c:pt idx="2">
                  <c:v>202</c:v>
                </c:pt>
                <c:pt idx="3">
                  <c:v>237</c:v>
                </c:pt>
                <c:pt idx="4">
                  <c:v>250</c:v>
                </c:pt>
              </c:numCache>
            </c:numRef>
          </c:val>
          <c:smooth val="0"/>
        </c:ser>
        <c:dLbls>
          <c:showLegendKey val="0"/>
          <c:showVal val="0"/>
          <c:showCatName val="0"/>
          <c:showSerName val="0"/>
          <c:showPercent val="0"/>
          <c:showBubbleSize val="0"/>
        </c:dLbls>
        <c:marker val="1"/>
        <c:smooth val="0"/>
        <c:axId val="83942400"/>
        <c:axId val="86844160"/>
      </c:lineChart>
      <c:catAx>
        <c:axId val="83942400"/>
        <c:scaling>
          <c:orientation val="minMax"/>
        </c:scaling>
        <c:delete val="0"/>
        <c:axPos val="b"/>
        <c:numFmt formatCode="General" sourceLinked="1"/>
        <c:majorTickMark val="out"/>
        <c:minorTickMark val="none"/>
        <c:tickLblPos val="nextTo"/>
        <c:crossAx val="86844160"/>
        <c:crosses val="autoZero"/>
        <c:auto val="1"/>
        <c:lblAlgn val="ctr"/>
        <c:lblOffset val="100"/>
        <c:noMultiLvlLbl val="0"/>
      </c:catAx>
      <c:valAx>
        <c:axId val="86844160"/>
        <c:scaling>
          <c:orientation val="minMax"/>
        </c:scaling>
        <c:delete val="0"/>
        <c:axPos val="l"/>
        <c:majorGridlines/>
        <c:numFmt formatCode="General" sourceLinked="1"/>
        <c:majorTickMark val="out"/>
        <c:minorTickMark val="none"/>
        <c:tickLblPos val="nextTo"/>
        <c:crossAx val="83942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solidFill>
                  <a:schemeClr val="accent1">
                    <a:lumMod val="75000"/>
                  </a:schemeClr>
                </a:solidFill>
                <a:latin typeface="Lithograph" pitchFamily="2" charset="0"/>
              </a:rPr>
              <a:t>5-YEAR</a:t>
            </a:r>
            <a:r>
              <a:rPr lang="en-US" sz="2000" baseline="0" dirty="0">
                <a:solidFill>
                  <a:schemeClr val="accent1">
                    <a:lumMod val="75000"/>
                  </a:schemeClr>
                </a:solidFill>
                <a:latin typeface="Lithograph" pitchFamily="2" charset="0"/>
              </a:rPr>
              <a:t> COMPARISON</a:t>
            </a:r>
            <a:endParaRPr lang="en-US" sz="2000" dirty="0">
              <a:solidFill>
                <a:schemeClr val="accent1">
                  <a:lumMod val="75000"/>
                </a:schemeClr>
              </a:solidFill>
              <a:latin typeface="Lithograph" pitchFamily="2"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Sheet1!$A$4</c:f>
              <c:strCache>
                <c:ptCount val="1"/>
                <c:pt idx="0">
                  <c:v>Totals Calls</c:v>
                </c:pt>
              </c:strCache>
            </c:strRef>
          </c:tx>
          <c:invertIfNegative val="0"/>
          <c:cat>
            <c:numRef>
              <c:f>Sheet1!$B$3:$F$3</c:f>
              <c:numCache>
                <c:formatCode>General</c:formatCode>
                <c:ptCount val="5"/>
                <c:pt idx="0">
                  <c:v>2008</c:v>
                </c:pt>
                <c:pt idx="1">
                  <c:v>2009</c:v>
                </c:pt>
                <c:pt idx="2">
                  <c:v>2010</c:v>
                </c:pt>
                <c:pt idx="3">
                  <c:v>2011</c:v>
                </c:pt>
                <c:pt idx="4">
                  <c:v>2012</c:v>
                </c:pt>
              </c:numCache>
            </c:numRef>
          </c:cat>
          <c:val>
            <c:numRef>
              <c:f>Sheet1!$B$4:$F$4</c:f>
              <c:numCache>
                <c:formatCode>General</c:formatCode>
                <c:ptCount val="5"/>
                <c:pt idx="0">
                  <c:v>2479</c:v>
                </c:pt>
                <c:pt idx="1">
                  <c:v>2466</c:v>
                </c:pt>
                <c:pt idx="2">
                  <c:v>2580</c:v>
                </c:pt>
                <c:pt idx="3">
                  <c:v>2781</c:v>
                </c:pt>
                <c:pt idx="4">
                  <c:v>2400</c:v>
                </c:pt>
              </c:numCache>
            </c:numRef>
          </c:val>
        </c:ser>
        <c:dLbls>
          <c:showLegendKey val="0"/>
          <c:showVal val="0"/>
          <c:showCatName val="0"/>
          <c:showSerName val="0"/>
          <c:showPercent val="0"/>
          <c:showBubbleSize val="0"/>
        </c:dLbls>
        <c:gapWidth val="150"/>
        <c:shape val="box"/>
        <c:axId val="86866176"/>
        <c:axId val="86872064"/>
        <c:axId val="0"/>
      </c:bar3DChart>
      <c:catAx>
        <c:axId val="86866176"/>
        <c:scaling>
          <c:orientation val="minMax"/>
        </c:scaling>
        <c:delete val="0"/>
        <c:axPos val="b"/>
        <c:numFmt formatCode="General" sourceLinked="1"/>
        <c:majorTickMark val="out"/>
        <c:minorTickMark val="none"/>
        <c:tickLblPos val="nextTo"/>
        <c:crossAx val="86872064"/>
        <c:crosses val="autoZero"/>
        <c:auto val="1"/>
        <c:lblAlgn val="ctr"/>
        <c:lblOffset val="100"/>
        <c:noMultiLvlLbl val="0"/>
      </c:catAx>
      <c:valAx>
        <c:axId val="86872064"/>
        <c:scaling>
          <c:orientation val="minMax"/>
        </c:scaling>
        <c:delete val="0"/>
        <c:axPos val="l"/>
        <c:majorGridlines/>
        <c:numFmt formatCode="General" sourceLinked="1"/>
        <c:majorTickMark val="out"/>
        <c:minorTickMark val="none"/>
        <c:tickLblPos val="nextTo"/>
        <c:crossAx val="868661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2400" dirty="0" smtClean="0">
                <a:solidFill>
                  <a:schemeClr val="accent1">
                    <a:lumMod val="75000"/>
                  </a:schemeClr>
                </a:solidFill>
                <a:latin typeface="Lithograph" pitchFamily="2" charset="0"/>
              </a:rPr>
              <a:t>JANUARY</a:t>
            </a:r>
            <a:endParaRPr lang="en-US" sz="2400" dirty="0">
              <a:solidFill>
                <a:schemeClr val="accent1">
                  <a:lumMod val="75000"/>
                </a:schemeClr>
              </a:solidFill>
              <a:latin typeface="Lithograph" pitchFamily="2" charset="0"/>
            </a:endParaRPr>
          </a:p>
        </c:rich>
      </c:tx>
      <c:layout>
        <c:manualLayout>
          <c:xMode val="edge"/>
          <c:yMode val="edge"/>
          <c:x val="0.38752977058423255"/>
          <c:y val="2.0182770592219457E-2"/>
        </c:manualLayout>
      </c:layout>
      <c:overlay val="0"/>
      <c:spPr>
        <a:noFill/>
        <a:ln w="25400">
          <a:noFill/>
        </a:ln>
      </c:spPr>
    </c:title>
    <c:autoTitleDeleted val="0"/>
    <c:view3D>
      <c:rotX val="15"/>
      <c:hPercent val="45"/>
      <c:rotY val="20"/>
      <c:depthPercent val="100"/>
      <c:rAngAx val="1"/>
    </c:view3D>
    <c:floor>
      <c:thickness val="0"/>
      <c:spPr>
        <a:solidFill>
          <a:srgbClr val="C0C0C0"/>
        </a:solidFill>
        <a:ln w="3175">
          <a:solidFill>
            <a:srgbClr val="000000"/>
          </a:solidFill>
          <a:prstDash val="solid"/>
        </a:ln>
      </c:spPr>
    </c:floor>
    <c:sideWall>
      <c:thickness val="0"/>
      <c:spPr>
        <a:solidFill>
          <a:schemeClr val="accent4">
            <a:lumMod val="60000"/>
            <a:lumOff val="40000"/>
          </a:schemeClr>
        </a:solidFill>
        <a:ln w="12700">
          <a:solidFill>
            <a:srgbClr val="808080"/>
          </a:solidFill>
          <a:prstDash val="solid"/>
        </a:ln>
      </c:spPr>
    </c:sideWall>
    <c:backWall>
      <c:thickness val="0"/>
      <c:spPr>
        <a:solidFill>
          <a:schemeClr val="accent4">
            <a:lumMod val="60000"/>
            <a:lumOff val="40000"/>
          </a:schemeClr>
        </a:solidFill>
        <a:ln w="12700">
          <a:solidFill>
            <a:srgbClr val="808080"/>
          </a:solidFill>
          <a:prstDash val="solid"/>
        </a:ln>
      </c:spPr>
    </c:backWall>
    <c:plotArea>
      <c:layout>
        <c:manualLayout>
          <c:layoutTarget val="inner"/>
          <c:xMode val="edge"/>
          <c:yMode val="edge"/>
          <c:x val="6.7889908256880738E-2"/>
          <c:y val="0.13993174061433447"/>
          <c:w val="0.8954128440366973"/>
          <c:h val="0.69965870307167233"/>
        </c:manualLayout>
      </c:layout>
      <c:bar3DChart>
        <c:barDir val="col"/>
        <c:grouping val="clustered"/>
        <c:varyColors val="0"/>
        <c:ser>
          <c:idx val="0"/>
          <c:order val="0"/>
          <c:tx>
            <c:v>Marriott/Slaterville 5 Year Comparison</c:v>
          </c:tx>
          <c:spPr>
            <a:solidFill>
              <a:srgbClr val="00B050"/>
            </a:solidFill>
            <a:ln w="12700">
              <a:solidFill>
                <a:srgbClr val="000000"/>
              </a:solidFill>
              <a:prstDash val="solid"/>
            </a:ln>
          </c:spPr>
          <c:invertIfNegative val="0"/>
          <c:dLbls>
            <c:spPr>
              <a:solidFill>
                <a:srgbClr val="FFFFCC"/>
              </a:solid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Lit>
              <c:formatCode>General</c:formatCode>
              <c:ptCount val="5"/>
              <c:pt idx="0">
                <c:v>2009</c:v>
              </c:pt>
              <c:pt idx="1">
                <c:v>2010</c:v>
              </c:pt>
              <c:pt idx="2">
                <c:v>2011</c:v>
              </c:pt>
              <c:pt idx="3">
                <c:v>2012</c:v>
              </c:pt>
              <c:pt idx="4">
                <c:v>2013</c:v>
              </c:pt>
            </c:numLit>
          </c:cat>
          <c:val>
            <c:numRef>
              <c:f>'5 Year comparison Citations'!$A$5:$E$5</c:f>
              <c:numCache>
                <c:formatCode>General</c:formatCode>
                <c:ptCount val="5"/>
                <c:pt idx="0">
                  <c:v>59</c:v>
                </c:pt>
                <c:pt idx="1">
                  <c:v>43</c:v>
                </c:pt>
                <c:pt idx="2">
                  <c:v>44</c:v>
                </c:pt>
                <c:pt idx="3">
                  <c:v>84</c:v>
                </c:pt>
                <c:pt idx="4">
                  <c:v>39</c:v>
                </c:pt>
              </c:numCache>
            </c:numRef>
          </c:val>
        </c:ser>
        <c:dLbls>
          <c:showLegendKey val="0"/>
          <c:showVal val="1"/>
          <c:showCatName val="0"/>
          <c:showSerName val="0"/>
          <c:showPercent val="0"/>
          <c:showBubbleSize val="0"/>
        </c:dLbls>
        <c:gapWidth val="150"/>
        <c:shape val="cylinder"/>
        <c:axId val="89391872"/>
        <c:axId val="89394560"/>
        <c:axId val="0"/>
      </c:bar3DChart>
      <c:catAx>
        <c:axId val="8939187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9394560"/>
        <c:crosses val="autoZero"/>
        <c:auto val="1"/>
        <c:lblAlgn val="ctr"/>
        <c:lblOffset val="100"/>
        <c:noMultiLvlLbl val="0"/>
      </c:catAx>
      <c:valAx>
        <c:axId val="8939456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939187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2400" b="0" dirty="0" smtClean="0">
                <a:solidFill>
                  <a:schemeClr val="accent1">
                    <a:lumMod val="75000"/>
                  </a:schemeClr>
                </a:solidFill>
                <a:latin typeface="Lithograph" pitchFamily="2" charset="0"/>
              </a:rPr>
              <a:t>FEBRUARY</a:t>
            </a:r>
            <a:endParaRPr lang="en-US" sz="2400" b="0" dirty="0">
              <a:solidFill>
                <a:schemeClr val="accent1">
                  <a:lumMod val="75000"/>
                </a:schemeClr>
              </a:solidFill>
              <a:latin typeface="Lithograph" pitchFamily="2" charset="0"/>
            </a:endParaRPr>
          </a:p>
        </c:rich>
      </c:tx>
      <c:layout>
        <c:manualLayout>
          <c:xMode val="edge"/>
          <c:yMode val="edge"/>
          <c:x val="0.37827051132497325"/>
          <c:y val="3.4649318352216928E-2"/>
        </c:manualLayout>
      </c:layout>
      <c:overlay val="0"/>
      <c:spPr>
        <a:noFill/>
        <a:ln w="25400">
          <a:noFill/>
        </a:ln>
      </c:spPr>
    </c:title>
    <c:autoTitleDeleted val="0"/>
    <c:view3D>
      <c:rotX val="15"/>
      <c:hPercent val="45"/>
      <c:rotY val="20"/>
      <c:depthPercent val="100"/>
      <c:rAngAx val="1"/>
    </c:view3D>
    <c:floor>
      <c:thickness val="0"/>
      <c:spPr>
        <a:solidFill>
          <a:srgbClr val="C0C0C0"/>
        </a:solidFill>
        <a:ln w="3175">
          <a:solidFill>
            <a:srgbClr val="000000"/>
          </a:solidFill>
          <a:prstDash val="solid"/>
        </a:ln>
      </c:spPr>
    </c:floor>
    <c:sideWall>
      <c:thickness val="0"/>
      <c:spPr>
        <a:solidFill>
          <a:schemeClr val="accent4">
            <a:lumMod val="60000"/>
            <a:lumOff val="40000"/>
          </a:schemeClr>
        </a:solidFill>
        <a:ln w="12700">
          <a:solidFill>
            <a:srgbClr val="808080"/>
          </a:solidFill>
          <a:prstDash val="solid"/>
        </a:ln>
      </c:spPr>
    </c:sideWall>
    <c:backWall>
      <c:thickness val="0"/>
      <c:spPr>
        <a:solidFill>
          <a:schemeClr val="accent4">
            <a:lumMod val="60000"/>
            <a:lumOff val="40000"/>
          </a:schemeClr>
        </a:solidFill>
        <a:ln w="12700">
          <a:solidFill>
            <a:srgbClr val="808080"/>
          </a:solidFill>
          <a:prstDash val="solid"/>
        </a:ln>
      </c:spPr>
    </c:backWall>
    <c:plotArea>
      <c:layout>
        <c:manualLayout>
          <c:layoutTarget val="inner"/>
          <c:xMode val="edge"/>
          <c:yMode val="edge"/>
          <c:x val="6.7889908256880738E-2"/>
          <c:y val="0.13993174061433447"/>
          <c:w val="0.8954128440366973"/>
          <c:h val="0.69965870307167233"/>
        </c:manualLayout>
      </c:layout>
      <c:bar3DChart>
        <c:barDir val="col"/>
        <c:grouping val="clustered"/>
        <c:varyColors val="0"/>
        <c:ser>
          <c:idx val="0"/>
          <c:order val="0"/>
          <c:tx>
            <c:v>Marriott/Slaterville 5 Year Comparison</c:v>
          </c:tx>
          <c:spPr>
            <a:solidFill>
              <a:srgbClr val="00B050"/>
            </a:solidFill>
            <a:ln w="12700">
              <a:solidFill>
                <a:srgbClr val="000000"/>
              </a:solidFill>
              <a:prstDash val="solid"/>
            </a:ln>
          </c:spPr>
          <c:invertIfNegative val="0"/>
          <c:dLbls>
            <c:spPr>
              <a:solidFill>
                <a:srgbClr val="FFFFCC"/>
              </a:solid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Lit>
              <c:formatCode>General</c:formatCode>
              <c:ptCount val="5"/>
              <c:pt idx="0">
                <c:v>2009</c:v>
              </c:pt>
              <c:pt idx="1">
                <c:v>2010</c:v>
              </c:pt>
              <c:pt idx="2">
                <c:v>2011</c:v>
              </c:pt>
              <c:pt idx="3">
                <c:v>2012</c:v>
              </c:pt>
              <c:pt idx="4">
                <c:v>2013</c:v>
              </c:pt>
            </c:numLit>
          </c:cat>
          <c:val>
            <c:numRef>
              <c:f>'5 Year comparison Citations'!$A$5:$E$5</c:f>
              <c:numCache>
                <c:formatCode>General</c:formatCode>
                <c:ptCount val="5"/>
                <c:pt idx="0">
                  <c:v>23</c:v>
                </c:pt>
                <c:pt idx="1">
                  <c:v>30</c:v>
                </c:pt>
                <c:pt idx="2">
                  <c:v>61</c:v>
                </c:pt>
                <c:pt idx="3">
                  <c:v>134</c:v>
                </c:pt>
                <c:pt idx="4">
                  <c:v>117</c:v>
                </c:pt>
              </c:numCache>
            </c:numRef>
          </c:val>
        </c:ser>
        <c:dLbls>
          <c:showLegendKey val="0"/>
          <c:showVal val="1"/>
          <c:showCatName val="0"/>
          <c:showSerName val="0"/>
          <c:showPercent val="0"/>
          <c:showBubbleSize val="0"/>
        </c:dLbls>
        <c:gapWidth val="150"/>
        <c:shape val="cylinder"/>
        <c:axId val="89415040"/>
        <c:axId val="89446656"/>
        <c:axId val="0"/>
      </c:bar3DChart>
      <c:catAx>
        <c:axId val="8941504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9446656"/>
        <c:crosses val="autoZero"/>
        <c:auto val="1"/>
        <c:lblAlgn val="ctr"/>
        <c:lblOffset val="100"/>
        <c:noMultiLvlLbl val="0"/>
      </c:catAx>
      <c:valAx>
        <c:axId val="89446656"/>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941504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mj-lt"/>
              </a:rPr>
              <a:t>2012</a:t>
            </a:r>
            <a:r>
              <a:rPr lang="en-US" baseline="0" dirty="0">
                <a:latin typeface="+mj-lt"/>
              </a:rPr>
              <a:t> </a:t>
            </a:r>
            <a:r>
              <a:rPr lang="en-US" dirty="0">
                <a:latin typeface="+mj-lt"/>
              </a:rPr>
              <a:t>DUI</a:t>
            </a:r>
            <a:r>
              <a:rPr lang="en-US" baseline="0" dirty="0">
                <a:latin typeface="+mj-lt"/>
              </a:rPr>
              <a:t> ARRESTS BY AREA</a:t>
            </a:r>
            <a:endParaRPr lang="en-US" dirty="0">
              <a:latin typeface="+mj-lt"/>
            </a:endParaRPr>
          </a:p>
        </c:rich>
      </c:tx>
      <c:layout/>
      <c:overlay val="0"/>
    </c:title>
    <c:autoTitleDeleted val="0"/>
    <c:plotArea>
      <c:layout/>
      <c:barChart>
        <c:barDir val="bar"/>
        <c:grouping val="clustered"/>
        <c:varyColors val="0"/>
        <c:ser>
          <c:idx val="0"/>
          <c:order val="0"/>
          <c:tx>
            <c:v>ARRESTS</c:v>
          </c:tx>
          <c:invertIfNegative val="0"/>
          <c:cat>
            <c:strRef>
              <c:f>Sheet2!$A$2:$L$2</c:f>
              <c:strCache>
                <c:ptCount val="12"/>
                <c:pt idx="0">
                  <c:v>UV</c:v>
                </c:pt>
                <c:pt idx="1">
                  <c:v>HU</c:v>
                </c:pt>
                <c:pt idx="2">
                  <c:v>UN</c:v>
                </c:pt>
                <c:pt idx="3">
                  <c:v>UE</c:v>
                </c:pt>
                <c:pt idx="4">
                  <c:v>WT</c:v>
                </c:pt>
                <c:pt idx="5">
                  <c:v>WH</c:v>
                </c:pt>
                <c:pt idx="6">
                  <c:v>HO</c:v>
                </c:pt>
                <c:pt idx="7">
                  <c:v>MSL</c:v>
                </c:pt>
                <c:pt idx="8">
                  <c:v>FW</c:v>
                </c:pt>
                <c:pt idx="9">
                  <c:v>PC</c:v>
                </c:pt>
                <c:pt idx="10">
                  <c:v>UCWEST</c:v>
                </c:pt>
                <c:pt idx="11">
                  <c:v>OJ</c:v>
                </c:pt>
              </c:strCache>
            </c:strRef>
          </c:cat>
          <c:val>
            <c:numRef>
              <c:f>Sheet2!$A$3:$L$3</c:f>
              <c:numCache>
                <c:formatCode>General</c:formatCode>
                <c:ptCount val="12"/>
                <c:pt idx="0">
                  <c:v>14</c:v>
                </c:pt>
                <c:pt idx="1">
                  <c:v>1</c:v>
                </c:pt>
                <c:pt idx="2">
                  <c:v>2</c:v>
                </c:pt>
                <c:pt idx="3">
                  <c:v>2</c:v>
                </c:pt>
                <c:pt idx="4">
                  <c:v>3</c:v>
                </c:pt>
                <c:pt idx="5">
                  <c:v>23</c:v>
                </c:pt>
                <c:pt idx="6">
                  <c:v>5</c:v>
                </c:pt>
                <c:pt idx="7">
                  <c:v>5</c:v>
                </c:pt>
                <c:pt idx="8">
                  <c:v>9</c:v>
                </c:pt>
                <c:pt idx="9">
                  <c:v>3</c:v>
                </c:pt>
                <c:pt idx="10">
                  <c:v>6</c:v>
                </c:pt>
                <c:pt idx="11">
                  <c:v>4</c:v>
                </c:pt>
              </c:numCache>
            </c:numRef>
          </c:val>
        </c:ser>
        <c:dLbls>
          <c:showLegendKey val="0"/>
          <c:showVal val="0"/>
          <c:showCatName val="0"/>
          <c:showSerName val="0"/>
          <c:showPercent val="0"/>
          <c:showBubbleSize val="0"/>
        </c:dLbls>
        <c:gapWidth val="150"/>
        <c:axId val="89463424"/>
        <c:axId val="89485696"/>
      </c:barChart>
      <c:catAx>
        <c:axId val="89463424"/>
        <c:scaling>
          <c:orientation val="minMax"/>
        </c:scaling>
        <c:delete val="0"/>
        <c:axPos val="l"/>
        <c:majorTickMark val="out"/>
        <c:minorTickMark val="none"/>
        <c:tickLblPos val="nextTo"/>
        <c:crossAx val="89485696"/>
        <c:crosses val="autoZero"/>
        <c:auto val="1"/>
        <c:lblAlgn val="ctr"/>
        <c:lblOffset val="100"/>
        <c:noMultiLvlLbl val="0"/>
      </c:catAx>
      <c:valAx>
        <c:axId val="89485696"/>
        <c:scaling>
          <c:orientation val="minMax"/>
        </c:scaling>
        <c:delete val="0"/>
        <c:axPos val="b"/>
        <c:majorGridlines/>
        <c:numFmt formatCode="General" sourceLinked="1"/>
        <c:majorTickMark val="out"/>
        <c:minorTickMark val="none"/>
        <c:tickLblPos val="nextTo"/>
        <c:crossAx val="89463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mj-lt"/>
              </a:rPr>
              <a:t>5-YEAR</a:t>
            </a:r>
            <a:r>
              <a:rPr lang="en-US" baseline="0" dirty="0">
                <a:latin typeface="+mj-lt"/>
              </a:rPr>
              <a:t> TOTALS</a:t>
            </a:r>
            <a:endParaRPr lang="en-US" dirty="0">
              <a:latin typeface="+mj-lt"/>
            </a:endParaRPr>
          </a:p>
        </c:rich>
      </c:tx>
      <c:layout/>
      <c:overlay val="0"/>
    </c:title>
    <c:autoTitleDeleted val="0"/>
    <c:plotArea>
      <c:layout/>
      <c:lineChart>
        <c:grouping val="standard"/>
        <c:varyColors val="0"/>
        <c:ser>
          <c:idx val="0"/>
          <c:order val="0"/>
          <c:tx>
            <c:strRef>
              <c:f>Sheet1!$A$8</c:f>
              <c:strCache>
                <c:ptCount val="1"/>
                <c:pt idx="0">
                  <c:v>Calls</c:v>
                </c:pt>
              </c:strCache>
            </c:strRef>
          </c:tx>
          <c:cat>
            <c:numRef>
              <c:f>Sheet1!$B$7:$F$7</c:f>
              <c:numCache>
                <c:formatCode>General</c:formatCode>
                <c:ptCount val="5"/>
                <c:pt idx="0">
                  <c:v>2008</c:v>
                </c:pt>
                <c:pt idx="1">
                  <c:v>2009</c:v>
                </c:pt>
                <c:pt idx="2">
                  <c:v>2010</c:v>
                </c:pt>
                <c:pt idx="3">
                  <c:v>2011</c:v>
                </c:pt>
                <c:pt idx="4">
                  <c:v>2012</c:v>
                </c:pt>
              </c:numCache>
            </c:numRef>
          </c:cat>
          <c:val>
            <c:numRef>
              <c:f>Sheet1!$B$8:$F$8</c:f>
              <c:numCache>
                <c:formatCode>General</c:formatCode>
                <c:ptCount val="5"/>
                <c:pt idx="0">
                  <c:v>56</c:v>
                </c:pt>
                <c:pt idx="1">
                  <c:v>61</c:v>
                </c:pt>
                <c:pt idx="2">
                  <c:v>81</c:v>
                </c:pt>
                <c:pt idx="3">
                  <c:v>104</c:v>
                </c:pt>
                <c:pt idx="4">
                  <c:v>101</c:v>
                </c:pt>
              </c:numCache>
            </c:numRef>
          </c:val>
          <c:smooth val="0"/>
        </c:ser>
        <c:dLbls>
          <c:showLegendKey val="0"/>
          <c:showVal val="0"/>
          <c:showCatName val="0"/>
          <c:showSerName val="0"/>
          <c:showPercent val="0"/>
          <c:showBubbleSize val="0"/>
        </c:dLbls>
        <c:marker val="1"/>
        <c:smooth val="0"/>
        <c:axId val="89540096"/>
        <c:axId val="89541632"/>
      </c:lineChart>
      <c:catAx>
        <c:axId val="89540096"/>
        <c:scaling>
          <c:orientation val="minMax"/>
        </c:scaling>
        <c:delete val="0"/>
        <c:axPos val="b"/>
        <c:numFmt formatCode="General" sourceLinked="1"/>
        <c:majorTickMark val="out"/>
        <c:minorTickMark val="none"/>
        <c:tickLblPos val="nextTo"/>
        <c:crossAx val="89541632"/>
        <c:crosses val="autoZero"/>
        <c:auto val="1"/>
        <c:lblAlgn val="ctr"/>
        <c:lblOffset val="100"/>
        <c:noMultiLvlLbl val="0"/>
      </c:catAx>
      <c:valAx>
        <c:axId val="89541632"/>
        <c:scaling>
          <c:orientation val="minMax"/>
        </c:scaling>
        <c:delete val="0"/>
        <c:axPos val="l"/>
        <c:majorGridlines/>
        <c:numFmt formatCode="General" sourceLinked="1"/>
        <c:majorTickMark val="out"/>
        <c:minorTickMark val="none"/>
        <c:tickLblPos val="nextTo"/>
        <c:crossAx val="895400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Sheet2!$B$3</c:f>
              <c:strCache>
                <c:ptCount val="1"/>
                <c:pt idx="0">
                  <c:v>Priority 1 &amp; 2</c:v>
                </c:pt>
              </c:strCache>
            </c:strRef>
          </c:tx>
          <c:spPr>
            <a:solidFill>
              <a:srgbClr val="FF0000"/>
            </a:solidFill>
          </c:spPr>
          <c:invertIfNegative val="0"/>
          <c:cat>
            <c:numRef>
              <c:f>Sheet2!$A$4:$A$8</c:f>
              <c:numCache>
                <c:formatCode>General</c:formatCode>
                <c:ptCount val="5"/>
                <c:pt idx="0">
                  <c:v>2008</c:v>
                </c:pt>
                <c:pt idx="1">
                  <c:v>2009</c:v>
                </c:pt>
                <c:pt idx="2">
                  <c:v>2010</c:v>
                </c:pt>
                <c:pt idx="3">
                  <c:v>2011</c:v>
                </c:pt>
                <c:pt idx="4">
                  <c:v>2012</c:v>
                </c:pt>
              </c:numCache>
            </c:numRef>
          </c:cat>
          <c:val>
            <c:numRef>
              <c:f>Sheet2!$B$4:$B$8</c:f>
              <c:numCache>
                <c:formatCode>General</c:formatCode>
                <c:ptCount val="5"/>
                <c:pt idx="0">
                  <c:v>31</c:v>
                </c:pt>
                <c:pt idx="1">
                  <c:v>27</c:v>
                </c:pt>
                <c:pt idx="2">
                  <c:v>23</c:v>
                </c:pt>
                <c:pt idx="3">
                  <c:v>33</c:v>
                </c:pt>
                <c:pt idx="4">
                  <c:v>40</c:v>
                </c:pt>
              </c:numCache>
            </c:numRef>
          </c:val>
        </c:ser>
        <c:ser>
          <c:idx val="1"/>
          <c:order val="1"/>
          <c:tx>
            <c:strRef>
              <c:f>Sheet2!$C$3</c:f>
              <c:strCache>
                <c:ptCount val="1"/>
                <c:pt idx="0">
                  <c:v>Priority 3 &amp; 4</c:v>
                </c:pt>
              </c:strCache>
            </c:strRef>
          </c:tx>
          <c:invertIfNegative val="0"/>
          <c:cat>
            <c:numRef>
              <c:f>Sheet2!$A$4:$A$8</c:f>
              <c:numCache>
                <c:formatCode>General</c:formatCode>
                <c:ptCount val="5"/>
                <c:pt idx="0">
                  <c:v>2008</c:v>
                </c:pt>
                <c:pt idx="1">
                  <c:v>2009</c:v>
                </c:pt>
                <c:pt idx="2">
                  <c:v>2010</c:v>
                </c:pt>
                <c:pt idx="3">
                  <c:v>2011</c:v>
                </c:pt>
                <c:pt idx="4">
                  <c:v>2012</c:v>
                </c:pt>
              </c:numCache>
            </c:numRef>
          </c:cat>
          <c:val>
            <c:numRef>
              <c:f>Sheet2!$C$4:$C$8</c:f>
              <c:numCache>
                <c:formatCode>General</c:formatCode>
                <c:ptCount val="5"/>
                <c:pt idx="0">
                  <c:v>23</c:v>
                </c:pt>
                <c:pt idx="1">
                  <c:v>28</c:v>
                </c:pt>
                <c:pt idx="2">
                  <c:v>47</c:v>
                </c:pt>
                <c:pt idx="3">
                  <c:v>56</c:v>
                </c:pt>
                <c:pt idx="4">
                  <c:v>56</c:v>
                </c:pt>
              </c:numCache>
            </c:numRef>
          </c:val>
        </c:ser>
        <c:ser>
          <c:idx val="2"/>
          <c:order val="2"/>
          <c:tx>
            <c:strRef>
              <c:f>Sheet2!$D$3</c:f>
              <c:strCache>
                <c:ptCount val="1"/>
                <c:pt idx="0">
                  <c:v>Priority 5 &amp; 6</c:v>
                </c:pt>
              </c:strCache>
            </c:strRef>
          </c:tx>
          <c:spPr>
            <a:solidFill>
              <a:schemeClr val="accent5">
                <a:lumMod val="75000"/>
              </a:schemeClr>
            </a:solidFill>
          </c:spPr>
          <c:invertIfNegative val="0"/>
          <c:cat>
            <c:numRef>
              <c:f>Sheet2!$A$4:$A$8</c:f>
              <c:numCache>
                <c:formatCode>General</c:formatCode>
                <c:ptCount val="5"/>
                <c:pt idx="0">
                  <c:v>2008</c:v>
                </c:pt>
                <c:pt idx="1">
                  <c:v>2009</c:v>
                </c:pt>
                <c:pt idx="2">
                  <c:v>2010</c:v>
                </c:pt>
                <c:pt idx="3">
                  <c:v>2011</c:v>
                </c:pt>
                <c:pt idx="4">
                  <c:v>2012</c:v>
                </c:pt>
              </c:numCache>
            </c:numRef>
          </c:cat>
          <c:val>
            <c:numRef>
              <c:f>Sheet2!$D$4:$D$8</c:f>
              <c:numCache>
                <c:formatCode>General</c:formatCode>
                <c:ptCount val="5"/>
                <c:pt idx="0">
                  <c:v>2</c:v>
                </c:pt>
                <c:pt idx="1">
                  <c:v>6</c:v>
                </c:pt>
                <c:pt idx="2">
                  <c:v>11</c:v>
                </c:pt>
                <c:pt idx="3">
                  <c:v>15</c:v>
                </c:pt>
                <c:pt idx="4">
                  <c:v>5</c:v>
                </c:pt>
              </c:numCache>
            </c:numRef>
          </c:val>
        </c:ser>
        <c:dLbls>
          <c:showLegendKey val="0"/>
          <c:showVal val="0"/>
          <c:showCatName val="0"/>
          <c:showSerName val="0"/>
          <c:showPercent val="0"/>
          <c:showBubbleSize val="0"/>
        </c:dLbls>
        <c:gapWidth val="150"/>
        <c:axId val="89872256"/>
        <c:axId val="89873792"/>
      </c:barChart>
      <c:catAx>
        <c:axId val="89872256"/>
        <c:scaling>
          <c:orientation val="minMax"/>
        </c:scaling>
        <c:delete val="0"/>
        <c:axPos val="b"/>
        <c:numFmt formatCode="General" sourceLinked="1"/>
        <c:majorTickMark val="out"/>
        <c:minorTickMark val="none"/>
        <c:tickLblPos val="nextTo"/>
        <c:crossAx val="89873792"/>
        <c:crosses val="autoZero"/>
        <c:auto val="1"/>
        <c:lblAlgn val="ctr"/>
        <c:lblOffset val="100"/>
        <c:noMultiLvlLbl val="0"/>
      </c:catAx>
      <c:valAx>
        <c:axId val="89873792"/>
        <c:scaling>
          <c:orientation val="minMax"/>
        </c:scaling>
        <c:delete val="0"/>
        <c:axPos val="l"/>
        <c:majorGridlines/>
        <c:numFmt formatCode="General" sourceLinked="1"/>
        <c:majorTickMark val="out"/>
        <c:minorTickMark val="none"/>
        <c:tickLblPos val="nextTo"/>
        <c:crossAx val="898722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Sheet4!$B$15</c:f>
              <c:strCache>
                <c:ptCount val="1"/>
                <c:pt idx="0">
                  <c:v>Calls Per Capita</c:v>
                </c:pt>
              </c:strCache>
            </c:strRef>
          </c:tx>
          <c:invertIfNegative val="0"/>
          <c:cat>
            <c:strRef>
              <c:f>Sheet4!$A$16:$A$20</c:f>
              <c:strCache>
                <c:ptCount val="5"/>
                <c:pt idx="0">
                  <c:v>West Haven</c:v>
                </c:pt>
                <c:pt idx="1">
                  <c:v>Marriott-Slaterville</c:v>
                </c:pt>
                <c:pt idx="2">
                  <c:v>Townhouse Estates</c:v>
                </c:pt>
                <c:pt idx="3">
                  <c:v>Haven Pointe</c:v>
                </c:pt>
                <c:pt idx="4">
                  <c:v>Settlers Landing</c:v>
                </c:pt>
              </c:strCache>
            </c:strRef>
          </c:cat>
          <c:val>
            <c:numRef>
              <c:f>Sheet4!$B$16:$B$20</c:f>
              <c:numCache>
                <c:formatCode>General</c:formatCode>
                <c:ptCount val="5"/>
                <c:pt idx="0">
                  <c:v>0.69</c:v>
                </c:pt>
                <c:pt idx="1">
                  <c:v>1.63</c:v>
                </c:pt>
                <c:pt idx="2">
                  <c:v>0.69</c:v>
                </c:pt>
                <c:pt idx="3">
                  <c:v>0.7</c:v>
                </c:pt>
                <c:pt idx="4">
                  <c:v>0.26</c:v>
                </c:pt>
              </c:numCache>
            </c:numRef>
          </c:val>
        </c:ser>
        <c:dLbls>
          <c:showLegendKey val="0"/>
          <c:showVal val="0"/>
          <c:showCatName val="0"/>
          <c:showSerName val="0"/>
          <c:showPercent val="0"/>
          <c:showBubbleSize val="0"/>
        </c:dLbls>
        <c:gapWidth val="150"/>
        <c:shape val="box"/>
        <c:axId val="89919872"/>
        <c:axId val="89921408"/>
        <c:axId val="0"/>
      </c:bar3DChart>
      <c:catAx>
        <c:axId val="89919872"/>
        <c:scaling>
          <c:orientation val="minMax"/>
        </c:scaling>
        <c:delete val="0"/>
        <c:axPos val="b"/>
        <c:majorTickMark val="out"/>
        <c:minorTickMark val="none"/>
        <c:tickLblPos val="nextTo"/>
        <c:crossAx val="89921408"/>
        <c:crosses val="autoZero"/>
        <c:auto val="1"/>
        <c:lblAlgn val="ctr"/>
        <c:lblOffset val="100"/>
        <c:noMultiLvlLbl val="0"/>
      </c:catAx>
      <c:valAx>
        <c:axId val="89921408"/>
        <c:scaling>
          <c:orientation val="minMax"/>
        </c:scaling>
        <c:delete val="0"/>
        <c:axPos val="l"/>
        <c:majorGridlines/>
        <c:numFmt formatCode="General" sourceLinked="1"/>
        <c:majorTickMark val="out"/>
        <c:minorTickMark val="none"/>
        <c:tickLblPos val="nextTo"/>
        <c:crossAx val="8991987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A157821-C9F2-4AA6-9074-9255709549A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73EF91-C355-4160-951A-919AE863A7A0}"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A157821-C9F2-4AA6-9074-9255709549AB}"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73EF91-C355-4160-951A-919AE863A7A0}" type="datetimeFigureOut">
              <a:rPr lang="en-US" smtClean="0"/>
              <a:t>3/21/2013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157821-C9F2-4AA6-9074-9255709549AB}"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851648" cy="1828800"/>
          </a:xfrm>
        </p:spPr>
        <p:txBody>
          <a:bodyPr>
            <a:noAutofit/>
          </a:bodyPr>
          <a:lstStyle/>
          <a:p>
            <a:pPr algn="ctr"/>
            <a:r>
              <a:rPr lang="en-US" sz="6000" dirty="0" smtClean="0">
                <a:solidFill>
                  <a:schemeClr val="tx2"/>
                </a:solidFill>
                <a:latin typeface="Haettenschweiler" pitchFamily="34" charset="0"/>
              </a:rPr>
              <a:t>WEBER COUNTY SHERIFF’S OFFICE</a:t>
            </a:r>
            <a:br>
              <a:rPr lang="en-US" sz="6000" dirty="0" smtClean="0">
                <a:solidFill>
                  <a:schemeClr val="tx2"/>
                </a:solidFill>
                <a:latin typeface="Haettenschweiler" pitchFamily="34" charset="0"/>
              </a:rPr>
            </a:br>
            <a:r>
              <a:rPr lang="en-US" sz="6000" dirty="0" smtClean="0">
                <a:solidFill>
                  <a:schemeClr val="tx2"/>
                </a:solidFill>
                <a:latin typeface="Haettenschweiler" pitchFamily="34" charset="0"/>
              </a:rPr>
              <a:t>MARRIOTT-SLATERVILLE</a:t>
            </a:r>
            <a:endParaRPr lang="en-US" sz="6000" dirty="0">
              <a:solidFill>
                <a:schemeClr val="tx2"/>
              </a:solidFill>
              <a:latin typeface="Haettenschweiler" pitchFamily="34" charset="0"/>
            </a:endParaRPr>
          </a:p>
        </p:txBody>
      </p:sp>
      <p:sp>
        <p:nvSpPr>
          <p:cNvPr id="3" name="Subtitle 2"/>
          <p:cNvSpPr>
            <a:spLocks noGrp="1"/>
          </p:cNvSpPr>
          <p:nvPr>
            <p:ph type="subTitle" idx="1"/>
          </p:nvPr>
        </p:nvSpPr>
        <p:spPr>
          <a:xfrm>
            <a:off x="636439" y="5523488"/>
            <a:ext cx="7854696" cy="1073624"/>
          </a:xfrm>
        </p:spPr>
        <p:txBody>
          <a:bodyPr>
            <a:noAutofit/>
          </a:bodyPr>
          <a:lstStyle/>
          <a:p>
            <a:pPr algn="ctr"/>
            <a:r>
              <a:rPr lang="en-US" sz="5400" dirty="0" smtClean="0">
                <a:solidFill>
                  <a:schemeClr val="accent1">
                    <a:lumMod val="50000"/>
                  </a:schemeClr>
                </a:solidFill>
                <a:latin typeface="Haettenschweiler" pitchFamily="34" charset="0"/>
              </a:rPr>
              <a:t>2013 QUARTERLY REPORT</a:t>
            </a:r>
            <a:endParaRPr lang="en-US" sz="5400" dirty="0">
              <a:solidFill>
                <a:schemeClr val="accent1">
                  <a:lumMod val="50000"/>
                </a:schemeClr>
              </a:solidFill>
              <a:latin typeface="Haettenschweiler" pitchFamily="34" charset="0"/>
            </a:endParaRPr>
          </a:p>
        </p:txBody>
      </p:sp>
      <p:pic>
        <p:nvPicPr>
          <p:cNvPr id="4" name="Picture 6" descr="ba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70" y="2790090"/>
            <a:ext cx="2758435" cy="267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990600"/>
            <a:ext cx="3768657" cy="1162050"/>
          </a:xfrm>
        </p:spPr>
        <p:txBody>
          <a:bodyPr>
            <a:noAutofit/>
          </a:bodyPr>
          <a:lstStyle/>
          <a:p>
            <a:pPr algn="ctr"/>
            <a:r>
              <a:rPr lang="en-US" sz="4800" dirty="0" smtClean="0">
                <a:solidFill>
                  <a:schemeClr val="accent1">
                    <a:lumMod val="50000"/>
                  </a:schemeClr>
                </a:solidFill>
                <a:latin typeface="Lithograph" pitchFamily="2" charset="0"/>
              </a:rPr>
              <a:t>TRAFFIC ACCIDENTS</a:t>
            </a:r>
            <a:endParaRPr lang="en-US" sz="4800" dirty="0">
              <a:solidFill>
                <a:schemeClr val="accent1">
                  <a:lumMod val="50000"/>
                </a:schemeClr>
              </a:solidFill>
              <a:latin typeface="Lithograph" pitchFamily="2" charset="0"/>
            </a:endParaRPr>
          </a:p>
        </p:txBody>
      </p:sp>
      <p:sp>
        <p:nvSpPr>
          <p:cNvPr id="3" name="Text Placeholder 2"/>
          <p:cNvSpPr>
            <a:spLocks noGrp="1"/>
          </p:cNvSpPr>
          <p:nvPr>
            <p:ph type="body" idx="2"/>
          </p:nvPr>
        </p:nvSpPr>
        <p:spPr>
          <a:xfrm>
            <a:off x="3276600" y="2286000"/>
            <a:ext cx="2743200" cy="4038600"/>
          </a:xfrm>
        </p:spPr>
        <p:txBody>
          <a:bodyPr>
            <a:normAutofit fontScale="85000" lnSpcReduction="20000"/>
          </a:bodyPr>
          <a:lstStyle/>
          <a:p>
            <a:pPr algn="ctr"/>
            <a:r>
              <a:rPr lang="en-US" sz="2800" dirty="0" smtClean="0">
                <a:solidFill>
                  <a:schemeClr val="accent2">
                    <a:lumMod val="75000"/>
                  </a:schemeClr>
                </a:solidFill>
                <a:latin typeface="Lithograph" pitchFamily="2" charset="0"/>
              </a:rPr>
              <a:t>JANUARY</a:t>
            </a:r>
          </a:p>
          <a:p>
            <a:pPr algn="ctr"/>
            <a:r>
              <a:rPr lang="en-US" sz="2800" dirty="0" smtClean="0">
                <a:latin typeface="Lithograph" pitchFamily="2" charset="0"/>
              </a:rPr>
              <a:t>12 PD</a:t>
            </a:r>
          </a:p>
          <a:p>
            <a:pPr algn="ctr"/>
            <a:r>
              <a:rPr lang="en-US" sz="2800" dirty="0">
                <a:latin typeface="Lithograph" pitchFamily="2" charset="0"/>
              </a:rPr>
              <a:t>0</a:t>
            </a:r>
            <a:r>
              <a:rPr lang="en-US" sz="2800" dirty="0" smtClean="0">
                <a:latin typeface="Lithograph" pitchFamily="2" charset="0"/>
              </a:rPr>
              <a:t> PI</a:t>
            </a:r>
          </a:p>
          <a:p>
            <a:pPr algn="ctr"/>
            <a:endParaRPr lang="en-US" sz="2800" dirty="0">
              <a:latin typeface="Lithograph" pitchFamily="2" charset="0"/>
            </a:endParaRPr>
          </a:p>
          <a:p>
            <a:pPr algn="ctr"/>
            <a:r>
              <a:rPr lang="en-US" sz="2800" dirty="0" smtClean="0">
                <a:solidFill>
                  <a:schemeClr val="accent2">
                    <a:lumMod val="75000"/>
                  </a:schemeClr>
                </a:solidFill>
                <a:latin typeface="Lithograph" pitchFamily="2" charset="0"/>
              </a:rPr>
              <a:t>FEBRUARY</a:t>
            </a:r>
          </a:p>
          <a:p>
            <a:pPr algn="ctr"/>
            <a:r>
              <a:rPr lang="en-US" sz="2800" dirty="0" smtClean="0">
                <a:latin typeface="Lithograph" pitchFamily="2" charset="0"/>
              </a:rPr>
              <a:t> 8 PD</a:t>
            </a:r>
          </a:p>
          <a:p>
            <a:pPr algn="ctr"/>
            <a:r>
              <a:rPr lang="en-US" sz="2800" dirty="0">
                <a:latin typeface="Lithograph" pitchFamily="2" charset="0"/>
              </a:rPr>
              <a:t>1</a:t>
            </a:r>
            <a:r>
              <a:rPr lang="en-US" sz="2800" dirty="0" smtClean="0">
                <a:latin typeface="Lithograph" pitchFamily="2" charset="0"/>
              </a:rPr>
              <a:t> Pi</a:t>
            </a:r>
          </a:p>
          <a:p>
            <a:pPr algn="ctr"/>
            <a:endParaRPr lang="en-US" sz="2800" dirty="0">
              <a:latin typeface="Lithograph" pitchFamily="2" charset="0"/>
            </a:endParaRPr>
          </a:p>
          <a:p>
            <a:pPr algn="ctr"/>
            <a:r>
              <a:rPr lang="en-US" sz="2800" dirty="0" smtClean="0">
                <a:solidFill>
                  <a:schemeClr val="accent1">
                    <a:lumMod val="75000"/>
                  </a:schemeClr>
                </a:solidFill>
                <a:latin typeface="Lithograph" pitchFamily="2" charset="0"/>
              </a:rPr>
              <a:t>S</a:t>
            </a:r>
            <a:r>
              <a:rPr lang="en-US" sz="2800" dirty="0" smtClean="0">
                <a:solidFill>
                  <a:schemeClr val="accent2">
                    <a:lumMod val="75000"/>
                  </a:schemeClr>
                </a:solidFill>
                <a:latin typeface="Lithograph" pitchFamily="2" charset="0"/>
              </a:rPr>
              <a:t>heriff’s Office</a:t>
            </a:r>
          </a:p>
          <a:p>
            <a:pPr algn="ctr"/>
            <a:r>
              <a:rPr lang="en-US" sz="2800" dirty="0" smtClean="0">
                <a:solidFill>
                  <a:srgbClr val="FF0000"/>
                </a:solidFill>
                <a:latin typeface="Lithograph" pitchFamily="2" charset="0"/>
              </a:rPr>
              <a:t>7</a:t>
            </a:r>
            <a:endParaRPr lang="en-US" sz="2800" dirty="0">
              <a:solidFill>
                <a:srgbClr val="FF0000"/>
              </a:solidFill>
              <a:latin typeface="Lithograph" pitchFamily="2" charset="0"/>
            </a:endParaRPr>
          </a:p>
        </p:txBody>
      </p:sp>
      <p:pic>
        <p:nvPicPr>
          <p:cNvPr id="10" name="Picture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67400" y="2438400"/>
            <a:ext cx="3048000" cy="2952005"/>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38400"/>
            <a:ext cx="3151177" cy="2895600"/>
          </a:xfrm>
          <a:prstGeom prst="rect">
            <a:avLst/>
          </a:prstGeom>
        </p:spPr>
      </p:pic>
    </p:spTree>
    <p:extLst>
      <p:ext uri="{BB962C8B-B14F-4D97-AF65-F5344CB8AC3E}">
        <p14:creationId xmlns:p14="http://schemas.microsoft.com/office/powerpoint/2010/main" val="5887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803031"/>
            <a:ext cx="8229600" cy="1143000"/>
          </a:xfrm>
        </p:spPr>
        <p:txBody>
          <a:bodyPr>
            <a:noAutofit/>
          </a:bodyPr>
          <a:lstStyle/>
          <a:p>
            <a:pPr algn="ctr"/>
            <a:r>
              <a:rPr lang="en-US" sz="4000" b="1" dirty="0" smtClean="0">
                <a:solidFill>
                  <a:schemeClr val="accent1">
                    <a:lumMod val="50000"/>
                  </a:schemeClr>
                </a:solidFill>
                <a:latin typeface="Lithograph" pitchFamily="2" charset="0"/>
              </a:rPr>
              <a:t>Multiple ACCIDENTS = Multiple RESPONSES</a:t>
            </a:r>
            <a:endParaRPr lang="en-US" sz="4000" b="1" dirty="0">
              <a:solidFill>
                <a:schemeClr val="accent1">
                  <a:lumMod val="50000"/>
                </a:schemeClr>
              </a:solidFill>
              <a:latin typeface="Lithograph" pitchFamily="2" charset="0"/>
            </a:endParaRPr>
          </a:p>
        </p:txBody>
      </p:sp>
      <p:sp>
        <p:nvSpPr>
          <p:cNvPr id="15" name="Content Placeholder 14"/>
          <p:cNvSpPr>
            <a:spLocks noGrp="1"/>
          </p:cNvSpPr>
          <p:nvPr>
            <p:ph idx="1"/>
          </p:nvPr>
        </p:nvSpPr>
        <p:spPr>
          <a:xfrm>
            <a:off x="3251200" y="2005819"/>
            <a:ext cx="2641600" cy="4922520"/>
          </a:xfrm>
        </p:spPr>
        <p:txBody>
          <a:bodyPr>
            <a:noAutofit/>
          </a:bodyPr>
          <a:lstStyle/>
          <a:p>
            <a:pPr marL="0" indent="0" algn="ctr">
              <a:buNone/>
            </a:pPr>
            <a:r>
              <a:rPr lang="en-US" sz="2800" b="1" u="sng" dirty="0" smtClean="0">
                <a:latin typeface="+mj-lt"/>
              </a:rPr>
              <a:t>03/18/2013</a:t>
            </a:r>
          </a:p>
          <a:p>
            <a:pPr marL="0" indent="0" algn="ctr">
              <a:buNone/>
            </a:pPr>
            <a:r>
              <a:rPr lang="en-US" sz="2000" dirty="0" smtClean="0">
                <a:latin typeface="+mj-lt"/>
              </a:rPr>
              <a:t>1229 hours</a:t>
            </a:r>
          </a:p>
          <a:p>
            <a:pPr marL="0" indent="0" algn="ctr">
              <a:buNone/>
            </a:pPr>
            <a:r>
              <a:rPr lang="en-US" sz="2000" dirty="0" smtClean="0">
                <a:latin typeface="+mj-lt"/>
              </a:rPr>
              <a:t>1900 W. 12</a:t>
            </a:r>
            <a:r>
              <a:rPr lang="en-US" sz="2000" baseline="30000" dirty="0" smtClean="0">
                <a:latin typeface="+mj-lt"/>
              </a:rPr>
              <a:t>th</a:t>
            </a:r>
            <a:r>
              <a:rPr lang="en-US" sz="2000" dirty="0" smtClean="0">
                <a:latin typeface="+mj-lt"/>
              </a:rPr>
              <a:t> St.</a:t>
            </a:r>
          </a:p>
          <a:p>
            <a:pPr marL="0" indent="0" algn="ctr">
              <a:buNone/>
            </a:pPr>
            <a:r>
              <a:rPr lang="en-US" sz="2000" dirty="0">
                <a:latin typeface="+mj-lt"/>
              </a:rPr>
              <a:t>4</a:t>
            </a:r>
            <a:r>
              <a:rPr lang="en-US" sz="2000" dirty="0" smtClean="0">
                <a:latin typeface="+mj-lt"/>
              </a:rPr>
              <a:t> deputies </a:t>
            </a:r>
          </a:p>
          <a:p>
            <a:pPr marL="0" indent="0" algn="ctr">
              <a:buNone/>
            </a:pPr>
            <a:endParaRPr lang="en-US" sz="2000" dirty="0">
              <a:latin typeface="+mj-lt"/>
            </a:endParaRPr>
          </a:p>
          <a:p>
            <a:pPr marL="0" indent="0" algn="ctr">
              <a:buNone/>
            </a:pPr>
            <a:r>
              <a:rPr lang="en-US" sz="2000" dirty="0" smtClean="0">
                <a:latin typeface="+mj-lt"/>
              </a:rPr>
              <a:t>1237 hours</a:t>
            </a:r>
          </a:p>
          <a:p>
            <a:pPr marL="0" indent="0" algn="ctr">
              <a:buNone/>
            </a:pPr>
            <a:r>
              <a:rPr lang="en-US" sz="2000" dirty="0" smtClean="0">
                <a:latin typeface="+mj-lt"/>
              </a:rPr>
              <a:t>1300 W. 12</a:t>
            </a:r>
            <a:r>
              <a:rPr lang="en-US" sz="2000" baseline="30000" dirty="0" smtClean="0">
                <a:latin typeface="+mj-lt"/>
              </a:rPr>
              <a:t>th</a:t>
            </a:r>
            <a:r>
              <a:rPr lang="en-US" sz="2000" dirty="0" smtClean="0">
                <a:latin typeface="+mj-lt"/>
              </a:rPr>
              <a:t> St.</a:t>
            </a:r>
          </a:p>
          <a:p>
            <a:pPr marL="0" indent="0" algn="ctr">
              <a:buNone/>
            </a:pPr>
            <a:r>
              <a:rPr lang="en-US" sz="2000" dirty="0">
                <a:latin typeface="+mj-lt"/>
              </a:rPr>
              <a:t>3</a:t>
            </a:r>
            <a:r>
              <a:rPr lang="en-US" sz="2000" dirty="0" smtClean="0">
                <a:latin typeface="+mj-lt"/>
              </a:rPr>
              <a:t> deputies</a:t>
            </a:r>
          </a:p>
          <a:p>
            <a:pPr marL="0" indent="0" algn="ctr">
              <a:buNone/>
            </a:pPr>
            <a:endParaRPr lang="en-US" sz="2000" dirty="0">
              <a:latin typeface="+mj-lt"/>
            </a:endParaRPr>
          </a:p>
          <a:p>
            <a:pPr marL="0" indent="0" algn="ctr">
              <a:buNone/>
            </a:pPr>
            <a:r>
              <a:rPr lang="en-US" sz="2000" dirty="0" smtClean="0">
                <a:latin typeface="+mj-lt"/>
              </a:rPr>
              <a:t>1238 hours</a:t>
            </a:r>
          </a:p>
          <a:p>
            <a:pPr marL="0" indent="0" algn="ctr">
              <a:buNone/>
            </a:pPr>
            <a:r>
              <a:rPr lang="en-US" sz="2000" dirty="0" smtClean="0">
                <a:latin typeface="+mj-lt"/>
              </a:rPr>
              <a:t>1670 W. 12</a:t>
            </a:r>
            <a:r>
              <a:rPr lang="en-US" sz="2000" baseline="30000" dirty="0" smtClean="0">
                <a:latin typeface="+mj-lt"/>
              </a:rPr>
              <a:t>th</a:t>
            </a:r>
            <a:r>
              <a:rPr lang="en-US" sz="2000" dirty="0" smtClean="0">
                <a:latin typeface="+mj-lt"/>
              </a:rPr>
              <a:t> St.</a:t>
            </a:r>
          </a:p>
          <a:p>
            <a:pPr marL="0" indent="0" algn="ctr">
              <a:buNone/>
            </a:pPr>
            <a:r>
              <a:rPr lang="en-US" sz="2000" dirty="0" smtClean="0">
                <a:latin typeface="+mj-lt"/>
              </a:rPr>
              <a:t>3 deputies</a:t>
            </a:r>
            <a:endParaRPr lang="en-US" sz="2000"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800" y="1957754"/>
            <a:ext cx="3251200" cy="2438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600"/>
            <a:ext cx="3251200" cy="2438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800" y="4419600"/>
            <a:ext cx="3251200" cy="2438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81200"/>
            <a:ext cx="3251200" cy="2438400"/>
          </a:xfrm>
          <a:prstGeom prst="rect">
            <a:avLst/>
          </a:prstGeom>
        </p:spPr>
      </p:pic>
      <p:sp>
        <p:nvSpPr>
          <p:cNvPr id="14" name="TextBox 13"/>
          <p:cNvSpPr txBox="1"/>
          <p:nvPr/>
        </p:nvSpPr>
        <p:spPr>
          <a:xfrm>
            <a:off x="3352800" y="2819400"/>
            <a:ext cx="2362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7503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62000"/>
          </a:xfrm>
        </p:spPr>
        <p:txBody>
          <a:bodyPr>
            <a:noAutofit/>
          </a:bodyPr>
          <a:lstStyle/>
          <a:p>
            <a:pPr algn="ctr"/>
            <a:r>
              <a:rPr lang="en-US" sz="4400" b="1" dirty="0" smtClean="0">
                <a:solidFill>
                  <a:schemeClr val="accent1">
                    <a:lumMod val="50000"/>
                  </a:schemeClr>
                </a:solidFill>
                <a:latin typeface="Lithograph" pitchFamily="2" charset="0"/>
              </a:rPr>
              <a:t>CALLS FOR SERVICE</a:t>
            </a:r>
            <a:br>
              <a:rPr lang="en-US" sz="4400" b="1" dirty="0" smtClean="0">
                <a:solidFill>
                  <a:schemeClr val="accent1">
                    <a:lumMod val="50000"/>
                  </a:schemeClr>
                </a:solidFill>
                <a:latin typeface="Lithograph" pitchFamily="2" charset="0"/>
              </a:rPr>
            </a:br>
            <a:r>
              <a:rPr lang="en-US" sz="4400" b="1" dirty="0" smtClean="0">
                <a:solidFill>
                  <a:schemeClr val="accent1">
                    <a:lumMod val="50000"/>
                  </a:schemeClr>
                </a:solidFill>
                <a:latin typeface="Lithograph" pitchFamily="2" charset="0"/>
              </a:rPr>
              <a:t>5-year Comparison</a:t>
            </a:r>
            <a:endParaRPr lang="en-US" sz="4400" b="1" dirty="0">
              <a:solidFill>
                <a:schemeClr val="accent1">
                  <a:lumMod val="50000"/>
                </a:schemeClr>
              </a:solidFill>
              <a:latin typeface="Lithograph" pitchFamily="2" charset="0"/>
            </a:endParaRPr>
          </a:p>
        </p:txBody>
      </p:sp>
      <p:sp>
        <p:nvSpPr>
          <p:cNvPr id="4" name="Content Placeholder 3"/>
          <p:cNvSpPr>
            <a:spLocks noGrp="1"/>
          </p:cNvSpPr>
          <p:nvPr>
            <p:ph sz="half" idx="1"/>
          </p:nvPr>
        </p:nvSpPr>
        <p:spPr>
          <a:xfrm>
            <a:off x="-228600" y="2819400"/>
            <a:ext cx="3886200" cy="3337715"/>
          </a:xfrm>
        </p:spPr>
        <p:txBody>
          <a:bodyPr/>
          <a:lstStyle/>
          <a:p>
            <a:pPr marL="393192" lvl="1" indent="0">
              <a:buNone/>
            </a:pPr>
            <a:r>
              <a:rPr lang="en-US" sz="3200" dirty="0" smtClean="0">
                <a:solidFill>
                  <a:schemeClr val="accent2">
                    <a:lumMod val="50000"/>
                  </a:schemeClr>
                </a:solidFill>
                <a:latin typeface="Lithograph" pitchFamily="2" charset="0"/>
              </a:rPr>
              <a:t> TOTAL </a:t>
            </a:r>
            <a:r>
              <a:rPr lang="en-US" sz="3200" dirty="0">
                <a:solidFill>
                  <a:schemeClr val="accent2">
                    <a:lumMod val="50000"/>
                  </a:schemeClr>
                </a:solidFill>
                <a:latin typeface="Lithograph" pitchFamily="2" charset="0"/>
              </a:rPr>
              <a:t>CALLS</a:t>
            </a:r>
          </a:p>
          <a:p>
            <a:pPr marL="393192" lvl="1" indent="0">
              <a:buNone/>
            </a:pPr>
            <a:r>
              <a:rPr lang="en-US" dirty="0" smtClean="0">
                <a:solidFill>
                  <a:schemeClr val="accent1">
                    <a:lumMod val="75000"/>
                  </a:schemeClr>
                </a:solidFill>
                <a:latin typeface="Lithograph" pitchFamily="2" charset="0"/>
              </a:rPr>
              <a:t>	2008     2479</a:t>
            </a:r>
          </a:p>
          <a:p>
            <a:pPr marL="393192" lvl="1" indent="0">
              <a:buNone/>
            </a:pPr>
            <a:r>
              <a:rPr lang="en-US" dirty="0" smtClean="0">
                <a:solidFill>
                  <a:schemeClr val="accent1">
                    <a:lumMod val="75000"/>
                  </a:schemeClr>
                </a:solidFill>
                <a:latin typeface="Lithograph" pitchFamily="2" charset="0"/>
              </a:rPr>
              <a:t>	2009</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2466</a:t>
            </a:r>
          </a:p>
          <a:p>
            <a:pPr marL="393192" lvl="1" indent="0">
              <a:buNone/>
            </a:pPr>
            <a:r>
              <a:rPr lang="en-US" dirty="0" smtClean="0">
                <a:solidFill>
                  <a:schemeClr val="accent1">
                    <a:lumMod val="75000"/>
                  </a:schemeClr>
                </a:solidFill>
                <a:latin typeface="Lithograph" pitchFamily="2" charset="0"/>
              </a:rPr>
              <a:t>	2010	     2580</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2011	     2781</a:t>
            </a:r>
          </a:p>
          <a:p>
            <a:pPr marL="393192" lvl="1" indent="0">
              <a:buNone/>
            </a:pPr>
            <a:r>
              <a:rPr lang="en-US" dirty="0" smtClean="0">
                <a:solidFill>
                  <a:schemeClr val="accent1">
                    <a:lumMod val="75000"/>
                  </a:schemeClr>
                </a:solidFill>
                <a:latin typeface="Lithograph" pitchFamily="2" charset="0"/>
              </a:rPr>
              <a:t>	2012</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2400</a:t>
            </a:r>
          </a:p>
          <a:p>
            <a:pPr marL="393192" lvl="1" indent="0">
              <a:buNone/>
            </a:pPr>
            <a:endParaRPr lang="en-US" dirty="0">
              <a:solidFill>
                <a:schemeClr val="accent1">
                  <a:lumMod val="75000"/>
                </a:schemeClr>
              </a:solidFill>
              <a:latin typeface="Lithograph" pitchFamily="2" charset="0"/>
            </a:endParaRP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030572182"/>
              </p:ext>
            </p:extLst>
          </p:nvPr>
        </p:nvGraphicFramePr>
        <p:xfrm>
          <a:off x="3429000" y="2057401"/>
          <a:ext cx="5486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137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914400"/>
            <a:ext cx="8229600" cy="1143000"/>
          </a:xfrm>
        </p:spPr>
        <p:txBody>
          <a:bodyPr>
            <a:noAutofit/>
          </a:bodyPr>
          <a:lstStyle/>
          <a:p>
            <a:pPr algn="ctr"/>
            <a:r>
              <a:rPr lang="en-US" sz="4400" dirty="0" smtClean="0">
                <a:solidFill>
                  <a:schemeClr val="accent1">
                    <a:lumMod val="50000"/>
                  </a:schemeClr>
                </a:solidFill>
                <a:latin typeface="Lithograph" pitchFamily="2" charset="0"/>
              </a:rPr>
              <a:t>CITATIONS 5-YEAR</a:t>
            </a:r>
            <a:br>
              <a:rPr lang="en-US" sz="4400" dirty="0" smtClean="0">
                <a:solidFill>
                  <a:schemeClr val="accent1">
                    <a:lumMod val="50000"/>
                  </a:schemeClr>
                </a:solidFill>
                <a:latin typeface="Lithograph" pitchFamily="2" charset="0"/>
              </a:rPr>
            </a:br>
            <a:r>
              <a:rPr lang="en-US" sz="4400" dirty="0" smtClean="0">
                <a:solidFill>
                  <a:schemeClr val="accent1">
                    <a:lumMod val="50000"/>
                  </a:schemeClr>
                </a:solidFill>
                <a:latin typeface="Lithograph" pitchFamily="2" charset="0"/>
              </a:rPr>
              <a:t> COMPARISON </a:t>
            </a:r>
            <a:endParaRPr lang="en-US" sz="4400" dirty="0">
              <a:solidFill>
                <a:schemeClr val="accent1">
                  <a:lumMod val="50000"/>
                </a:schemeClr>
              </a:solidFill>
              <a:latin typeface="Lithograph"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3668008"/>
              </p:ext>
            </p:extLst>
          </p:nvPr>
        </p:nvGraphicFramePr>
        <p:xfrm>
          <a:off x="457200" y="2133600"/>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362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914400"/>
            <a:ext cx="8229600" cy="1143000"/>
          </a:xfrm>
        </p:spPr>
        <p:txBody>
          <a:bodyPr>
            <a:noAutofit/>
          </a:bodyPr>
          <a:lstStyle/>
          <a:p>
            <a:pPr algn="ctr"/>
            <a:r>
              <a:rPr lang="en-US" sz="4400" dirty="0" smtClean="0">
                <a:solidFill>
                  <a:schemeClr val="accent1">
                    <a:lumMod val="50000"/>
                  </a:schemeClr>
                </a:solidFill>
                <a:latin typeface="Lithograph" pitchFamily="2" charset="0"/>
              </a:rPr>
              <a:t>CITATIONS 5-YEAR</a:t>
            </a:r>
            <a:br>
              <a:rPr lang="en-US" sz="4400" dirty="0" smtClean="0">
                <a:solidFill>
                  <a:schemeClr val="accent1">
                    <a:lumMod val="50000"/>
                  </a:schemeClr>
                </a:solidFill>
                <a:latin typeface="Lithograph" pitchFamily="2" charset="0"/>
              </a:rPr>
            </a:br>
            <a:r>
              <a:rPr lang="en-US" sz="4400" dirty="0" smtClean="0">
                <a:solidFill>
                  <a:schemeClr val="accent1">
                    <a:lumMod val="50000"/>
                  </a:schemeClr>
                </a:solidFill>
                <a:latin typeface="Lithograph" pitchFamily="2" charset="0"/>
              </a:rPr>
              <a:t> COMPARISON </a:t>
            </a:r>
            <a:endParaRPr lang="en-US" sz="4400" dirty="0">
              <a:solidFill>
                <a:schemeClr val="accent1">
                  <a:lumMod val="50000"/>
                </a:schemeClr>
              </a:solidFill>
              <a:latin typeface="Lithograph" pitchFamily="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3547811"/>
              </p:ext>
            </p:extLst>
          </p:nvPr>
        </p:nvGraphicFramePr>
        <p:xfrm>
          <a:off x="457200" y="2133600"/>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885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sz="6000" b="1" dirty="0" smtClean="0">
                <a:solidFill>
                  <a:schemeClr val="accent1">
                    <a:lumMod val="50000"/>
                  </a:schemeClr>
                </a:solidFill>
                <a:latin typeface="Lithograph" pitchFamily="2" charset="0"/>
              </a:rPr>
              <a:t>2012 DUI ARRESTS</a:t>
            </a:r>
            <a:endParaRPr lang="en-US" sz="6000" b="1" dirty="0">
              <a:solidFill>
                <a:schemeClr val="accent1">
                  <a:lumMod val="50000"/>
                </a:schemeClr>
              </a:solidFill>
              <a:latin typeface="Lithograph"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813942"/>
              </p:ext>
            </p:extLst>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778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400" dirty="0" smtClean="0">
                <a:solidFill>
                  <a:schemeClr val="accent1">
                    <a:lumMod val="50000"/>
                  </a:schemeClr>
                </a:solidFill>
                <a:latin typeface="Lithograph" pitchFamily="2" charset="0"/>
              </a:rPr>
              <a:t>CRIME PATTERNS AND CONCERNS</a:t>
            </a:r>
            <a:endParaRPr lang="en-US" sz="4400" dirty="0">
              <a:solidFill>
                <a:schemeClr val="accent1">
                  <a:lumMod val="50000"/>
                </a:schemeClr>
              </a:solidFill>
              <a:latin typeface="Lithograph" pitchFamily="2" charset="0"/>
            </a:endParaRPr>
          </a:p>
        </p:txBody>
      </p:sp>
      <p:sp>
        <p:nvSpPr>
          <p:cNvPr id="3" name="Content Placeholder 2"/>
          <p:cNvSpPr>
            <a:spLocks noGrp="1"/>
          </p:cNvSpPr>
          <p:nvPr>
            <p:ph idx="1"/>
          </p:nvPr>
        </p:nvSpPr>
        <p:spPr>
          <a:xfrm>
            <a:off x="457200" y="2057400"/>
            <a:ext cx="8229600" cy="4389120"/>
          </a:xfrm>
        </p:spPr>
        <p:txBody>
          <a:bodyPr>
            <a:normAutofit fontScale="85000" lnSpcReduction="20000"/>
          </a:bodyPr>
          <a:lstStyle/>
          <a:p>
            <a:r>
              <a:rPr lang="en-US" dirty="0" smtClean="0"/>
              <a:t>Overall, </a:t>
            </a:r>
            <a:r>
              <a:rPr lang="en-US" dirty="0" smtClean="0"/>
              <a:t>call volume has increased slightly the first two months of 2013.  This is not due to an increase in crime but rather an increase in community-oriented policing efforts which include school visits and business checks.</a:t>
            </a:r>
          </a:p>
          <a:p>
            <a:r>
              <a:rPr lang="en-US" dirty="0" smtClean="0"/>
              <a:t>Overall, violent crime and property crime rates remain relatively low.  Most property crimes have been occurring in the </a:t>
            </a:r>
            <a:r>
              <a:rPr lang="en-US" dirty="0" smtClean="0"/>
              <a:t>southeast </a:t>
            </a:r>
            <a:r>
              <a:rPr lang="en-US" dirty="0" smtClean="0"/>
              <a:t>area of the city along 12</a:t>
            </a:r>
            <a:r>
              <a:rPr lang="en-US" baseline="30000" dirty="0" smtClean="0"/>
              <a:t>th</a:t>
            </a:r>
            <a:r>
              <a:rPr lang="en-US" dirty="0" smtClean="0"/>
              <a:t> Street and 17</a:t>
            </a:r>
            <a:r>
              <a:rPr lang="en-US" baseline="30000" dirty="0" smtClean="0"/>
              <a:t>th</a:t>
            </a:r>
            <a:r>
              <a:rPr lang="en-US" dirty="0" smtClean="0"/>
              <a:t> </a:t>
            </a:r>
            <a:r>
              <a:rPr lang="en-US" dirty="0" smtClean="0"/>
              <a:t>Street</a:t>
            </a:r>
            <a:r>
              <a:rPr lang="en-US" dirty="0" smtClean="0"/>
              <a:t>.</a:t>
            </a:r>
            <a:endParaRPr lang="en-US" dirty="0" smtClean="0"/>
          </a:p>
          <a:p>
            <a:r>
              <a:rPr lang="en-US" dirty="0" smtClean="0"/>
              <a:t>An increase in temperature usually correlates with an increase property crimes.</a:t>
            </a:r>
          </a:p>
          <a:p>
            <a:r>
              <a:rPr lang="en-US" dirty="0" smtClean="0"/>
              <a:t>A crime prevention letter will be sent out with the city newsletter </a:t>
            </a:r>
            <a:r>
              <a:rPr lang="en-US" dirty="0" smtClean="0"/>
              <a:t>reminding</a:t>
            </a:r>
            <a:r>
              <a:rPr lang="en-US" dirty="0" smtClean="0"/>
              <a:t> </a:t>
            </a:r>
            <a:r>
              <a:rPr lang="en-US" dirty="0" smtClean="0"/>
              <a:t>residents to always lock their vehicles and to never leave valuables inside.</a:t>
            </a:r>
          </a:p>
          <a:p>
            <a:r>
              <a:rPr lang="en-US" dirty="0" smtClean="0"/>
              <a:t>Deputies will increase patrol in problem areas and continue to conduct more security </a:t>
            </a:r>
            <a:r>
              <a:rPr lang="en-US" dirty="0" smtClean="0"/>
              <a:t>checks and foot patrols.</a:t>
            </a:r>
            <a:endParaRPr lang="en-US" dirty="0"/>
          </a:p>
        </p:txBody>
      </p:sp>
    </p:spTree>
    <p:extLst>
      <p:ext uri="{BB962C8B-B14F-4D97-AF65-F5344CB8AC3E}">
        <p14:creationId xmlns:p14="http://schemas.microsoft.com/office/powerpoint/2010/main" val="33184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2400" y="1447800"/>
            <a:ext cx="3810000" cy="1162050"/>
          </a:xfrm>
        </p:spPr>
        <p:txBody>
          <a:bodyPr/>
          <a:lstStyle/>
          <a:p>
            <a:pPr algn="ctr"/>
            <a:r>
              <a:rPr lang="en-US" sz="4000" dirty="0" smtClean="0">
                <a:solidFill>
                  <a:schemeClr val="accent1">
                    <a:lumMod val="50000"/>
                  </a:schemeClr>
                </a:solidFill>
                <a:latin typeface="Lithograph" pitchFamily="2" charset="0"/>
              </a:rPr>
              <a:t>COMMUNITY POLICING</a:t>
            </a:r>
            <a:endParaRPr lang="en-US" sz="4000" dirty="0">
              <a:solidFill>
                <a:schemeClr val="accent1">
                  <a:lumMod val="50000"/>
                </a:schemeClr>
              </a:solidFill>
              <a:latin typeface="Lithograph" pitchFamily="2" charset="0"/>
            </a:endParaRPr>
          </a:p>
        </p:txBody>
      </p:sp>
      <p:sp>
        <p:nvSpPr>
          <p:cNvPr id="17" name="Text Placeholder 16"/>
          <p:cNvSpPr>
            <a:spLocks noGrp="1"/>
          </p:cNvSpPr>
          <p:nvPr>
            <p:ph type="body" idx="2"/>
          </p:nvPr>
        </p:nvSpPr>
        <p:spPr>
          <a:xfrm>
            <a:off x="533400" y="3048000"/>
            <a:ext cx="3124200" cy="3276600"/>
          </a:xfrm>
        </p:spPr>
        <p:txBody>
          <a:bodyPr>
            <a:normAutofit/>
          </a:bodyPr>
          <a:lstStyle/>
          <a:p>
            <a:r>
              <a:rPr lang="en-US" sz="3200" dirty="0" smtClean="0"/>
              <a:t>Crime prevention </a:t>
            </a:r>
            <a:r>
              <a:rPr lang="en-US" sz="3200" dirty="0"/>
              <a:t>l</a:t>
            </a:r>
            <a:r>
              <a:rPr lang="en-US" sz="3200" dirty="0" smtClean="0"/>
              <a:t>etter to be mailed out with city </a:t>
            </a:r>
            <a:r>
              <a:rPr lang="en-US" sz="3200" dirty="0"/>
              <a:t>n</a:t>
            </a:r>
            <a:r>
              <a:rPr lang="en-US" sz="3200" dirty="0" smtClean="0"/>
              <a:t>ewsletter</a:t>
            </a:r>
            <a:r>
              <a:rPr lang="en-US" dirty="0" smtClean="0"/>
              <a:t>.</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73197600"/>
              </p:ext>
            </p:extLst>
          </p:nvPr>
        </p:nvGraphicFramePr>
        <p:xfrm>
          <a:off x="3962400" y="762000"/>
          <a:ext cx="4953000" cy="5867400"/>
        </p:xfrm>
        <a:graphic>
          <a:graphicData uri="http://schemas.openxmlformats.org/presentationml/2006/ole">
            <mc:AlternateContent xmlns:mc="http://schemas.openxmlformats.org/markup-compatibility/2006">
              <mc:Choice xmlns:v="urn:schemas-microsoft-com:vml" Requires="v">
                <p:oleObj spid="_x0000_s1108" name="Document" r:id="rId3" imgW="7780058" imgH="9101941" progId="Word.Document.8">
                  <p:embed/>
                </p:oleObj>
              </mc:Choice>
              <mc:Fallback>
                <p:oleObj name="Document" r:id="rId3" imgW="7780058" imgH="9101941" progId="Word.Document.8">
                  <p:embed/>
                  <p:pic>
                    <p:nvPicPr>
                      <p:cNvPr id="0" name=""/>
                      <p:cNvPicPr/>
                      <p:nvPr/>
                    </p:nvPicPr>
                    <p:blipFill>
                      <a:blip r:embed="rId4"/>
                      <a:stretch>
                        <a:fillRect/>
                      </a:stretch>
                    </p:blipFill>
                    <p:spPr>
                      <a:xfrm>
                        <a:off x="3962400" y="762000"/>
                        <a:ext cx="4953000" cy="5867400"/>
                      </a:xfrm>
                      <a:prstGeom prst="rect">
                        <a:avLst/>
                      </a:prstGeom>
                    </p:spPr>
                  </p:pic>
                </p:oleObj>
              </mc:Fallback>
            </mc:AlternateContent>
          </a:graphicData>
        </a:graphic>
      </p:graphicFrame>
    </p:spTree>
    <p:extLst>
      <p:ext uri="{BB962C8B-B14F-4D97-AF65-F5344CB8AC3E}">
        <p14:creationId xmlns:p14="http://schemas.microsoft.com/office/powerpoint/2010/main" val="1465295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2590800" cy="1311817"/>
          </a:xfrm>
        </p:spPr>
        <p:txBody>
          <a:bodyPr>
            <a:normAutofit/>
          </a:bodyPr>
          <a:lstStyle/>
          <a:p>
            <a:pPr algn="ctr"/>
            <a:r>
              <a:rPr lang="en-US" sz="4000" dirty="0" smtClean="0">
                <a:solidFill>
                  <a:schemeClr val="accent1">
                    <a:lumMod val="50000"/>
                  </a:schemeClr>
                </a:solidFill>
                <a:latin typeface="Lithograph" pitchFamily="2" charset="0"/>
              </a:rPr>
              <a:t>SCHOOL VISITS</a:t>
            </a:r>
            <a:endParaRPr lang="en-US" sz="4000" dirty="0">
              <a:solidFill>
                <a:schemeClr val="accent1">
                  <a:lumMod val="50000"/>
                </a:schemeClr>
              </a:solidFill>
              <a:latin typeface="Lithograph" pitchFamily="2" charset="0"/>
            </a:endParaRPr>
          </a:p>
        </p:txBody>
      </p:sp>
      <p:sp>
        <p:nvSpPr>
          <p:cNvPr id="3" name="Text Placeholder 2"/>
          <p:cNvSpPr>
            <a:spLocks noGrp="1"/>
          </p:cNvSpPr>
          <p:nvPr>
            <p:ph type="body" sz="half" idx="2"/>
          </p:nvPr>
        </p:nvSpPr>
        <p:spPr>
          <a:xfrm>
            <a:off x="457200" y="2438400"/>
            <a:ext cx="2590800" cy="2438400"/>
          </a:xfrm>
        </p:spPr>
        <p:txBody>
          <a:bodyPr>
            <a:noAutofit/>
          </a:bodyPr>
          <a:lstStyle/>
          <a:p>
            <a:pPr algn="ctr"/>
            <a:r>
              <a:rPr lang="en-US" sz="2400" dirty="0" smtClean="0">
                <a:solidFill>
                  <a:schemeClr val="accent1">
                    <a:lumMod val="75000"/>
                  </a:schemeClr>
                </a:solidFill>
                <a:latin typeface="Lithograph" pitchFamily="2" charset="0"/>
              </a:rPr>
              <a:t>PIONEER Elementary </a:t>
            </a:r>
          </a:p>
          <a:p>
            <a:pPr algn="ctr"/>
            <a:r>
              <a:rPr lang="en-US" sz="2000" dirty="0" smtClean="0">
                <a:solidFill>
                  <a:schemeClr val="accent2">
                    <a:lumMod val="75000"/>
                  </a:schemeClr>
                </a:solidFill>
                <a:latin typeface="Lithograph" pitchFamily="2" charset="0"/>
              </a:rPr>
              <a:t>Jan - </a:t>
            </a:r>
            <a:r>
              <a:rPr lang="en-US" sz="2000" dirty="0" smtClean="0">
                <a:solidFill>
                  <a:schemeClr val="accent2">
                    <a:lumMod val="75000"/>
                  </a:schemeClr>
                </a:solidFill>
                <a:latin typeface="Lithograph" pitchFamily="2" charset="0"/>
              </a:rPr>
              <a:t>14</a:t>
            </a:r>
            <a:endParaRPr lang="en-US" sz="2000" dirty="0" smtClean="0">
              <a:solidFill>
                <a:schemeClr val="accent2">
                  <a:lumMod val="75000"/>
                </a:schemeClr>
              </a:solidFill>
              <a:latin typeface="Lithograph" pitchFamily="2" charset="0"/>
            </a:endParaRPr>
          </a:p>
          <a:p>
            <a:pPr algn="ctr"/>
            <a:r>
              <a:rPr lang="en-US" sz="2000" dirty="0" smtClean="0">
                <a:solidFill>
                  <a:schemeClr val="accent2">
                    <a:lumMod val="75000"/>
                  </a:schemeClr>
                </a:solidFill>
                <a:latin typeface="Lithograph" pitchFamily="2" charset="0"/>
              </a:rPr>
              <a:t>Feb – </a:t>
            </a:r>
            <a:r>
              <a:rPr lang="en-US" sz="2000" dirty="0" smtClean="0">
                <a:solidFill>
                  <a:schemeClr val="accent2">
                    <a:lumMod val="75000"/>
                  </a:schemeClr>
                </a:solidFill>
                <a:latin typeface="Lithograph" pitchFamily="2" charset="0"/>
              </a:rPr>
              <a:t>13</a:t>
            </a:r>
            <a:endParaRPr lang="en-US" sz="2000" dirty="0" smtClean="0">
              <a:solidFill>
                <a:schemeClr val="accent2">
                  <a:lumMod val="75000"/>
                </a:schemeClr>
              </a:solidFill>
              <a:latin typeface="Lithograph" pitchFamily="2" charset="0"/>
            </a:endParaRPr>
          </a:p>
          <a:p>
            <a:pPr algn="ctr"/>
            <a:endParaRPr lang="en-US" sz="2400" dirty="0" smtClean="0">
              <a:solidFill>
                <a:schemeClr val="accent1">
                  <a:lumMod val="75000"/>
                </a:schemeClr>
              </a:solidFill>
              <a:latin typeface="Lithograph" pitchFamily="2" charset="0"/>
            </a:endParaRPr>
          </a:p>
          <a:p>
            <a:pPr algn="ctr"/>
            <a:r>
              <a:rPr lang="en-US" sz="2400" dirty="0" smtClean="0">
                <a:solidFill>
                  <a:schemeClr val="accent1">
                    <a:lumMod val="75000"/>
                  </a:schemeClr>
                </a:solidFill>
                <a:latin typeface="Lithograph" pitchFamily="2" charset="0"/>
              </a:rPr>
              <a:t>VENTURE ACADEMY</a:t>
            </a:r>
          </a:p>
          <a:p>
            <a:pPr algn="ctr"/>
            <a:r>
              <a:rPr lang="en-US" sz="2000" dirty="0" smtClean="0">
                <a:solidFill>
                  <a:schemeClr val="accent2">
                    <a:lumMod val="75000"/>
                  </a:schemeClr>
                </a:solidFill>
                <a:latin typeface="Lithograph" pitchFamily="2" charset="0"/>
              </a:rPr>
              <a:t>Jan – </a:t>
            </a:r>
            <a:r>
              <a:rPr lang="en-US" sz="2000" dirty="0" smtClean="0">
                <a:solidFill>
                  <a:schemeClr val="accent2">
                    <a:lumMod val="75000"/>
                  </a:schemeClr>
                </a:solidFill>
                <a:latin typeface="Lithograph" pitchFamily="2" charset="0"/>
              </a:rPr>
              <a:t>2</a:t>
            </a:r>
            <a:endParaRPr lang="en-US" sz="2000" dirty="0" smtClean="0">
              <a:solidFill>
                <a:schemeClr val="accent2">
                  <a:lumMod val="75000"/>
                </a:schemeClr>
              </a:solidFill>
              <a:latin typeface="Lithograph" pitchFamily="2" charset="0"/>
            </a:endParaRPr>
          </a:p>
          <a:p>
            <a:pPr algn="ctr"/>
            <a:r>
              <a:rPr lang="en-US" sz="2000" dirty="0" smtClean="0">
                <a:solidFill>
                  <a:schemeClr val="accent2">
                    <a:lumMod val="75000"/>
                  </a:schemeClr>
                </a:solidFill>
                <a:latin typeface="Lithograph" pitchFamily="2" charset="0"/>
              </a:rPr>
              <a:t>Feb - </a:t>
            </a:r>
            <a:r>
              <a:rPr lang="en-US" sz="2000" dirty="0" smtClean="0">
                <a:solidFill>
                  <a:schemeClr val="accent2">
                    <a:lumMod val="75000"/>
                  </a:schemeClr>
                </a:solidFill>
                <a:latin typeface="Lithograph" pitchFamily="2" charset="0"/>
              </a:rPr>
              <a:t>5</a:t>
            </a:r>
            <a:endParaRPr lang="en-US" sz="2000" dirty="0">
              <a:solidFill>
                <a:schemeClr val="accent2">
                  <a:lumMod val="75000"/>
                </a:schemeClr>
              </a:solidFill>
              <a:latin typeface="Lithograph" pitchFamily="2"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942" r="5942"/>
          <a:stretch>
            <a:fillRect/>
          </a:stretch>
        </p:blipFill>
        <p:spPr/>
      </p:pic>
      <p:sp>
        <p:nvSpPr>
          <p:cNvPr id="6" name="TextBox 5"/>
          <p:cNvSpPr txBox="1"/>
          <p:nvPr/>
        </p:nvSpPr>
        <p:spPr>
          <a:xfrm>
            <a:off x="3048000" y="5486400"/>
            <a:ext cx="4343400" cy="646331"/>
          </a:xfrm>
          <a:prstGeom prst="rect">
            <a:avLst/>
          </a:prstGeom>
          <a:noFill/>
        </p:spPr>
        <p:txBody>
          <a:bodyPr wrap="square" rtlCol="0">
            <a:spAutoFit/>
          </a:bodyPr>
          <a:lstStyle/>
          <a:p>
            <a:pPr algn="ctr"/>
            <a:r>
              <a:rPr lang="en-US" b="1" dirty="0" smtClean="0">
                <a:solidFill>
                  <a:schemeClr val="accent1">
                    <a:lumMod val="60000"/>
                    <a:lumOff val="40000"/>
                  </a:schemeClr>
                </a:solidFill>
              </a:rPr>
              <a:t>WELCOME SCHOOL RESOURCE</a:t>
            </a:r>
          </a:p>
          <a:p>
            <a:pPr algn="ctr"/>
            <a:r>
              <a:rPr lang="en-US" b="1" dirty="0" smtClean="0">
                <a:solidFill>
                  <a:schemeClr val="accent1">
                    <a:lumMod val="60000"/>
                    <a:lumOff val="40000"/>
                  </a:schemeClr>
                </a:solidFill>
              </a:rPr>
              <a:t>OFFICER MIKE CHATELAIN!</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34073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2895600" cy="1311817"/>
          </a:xfrm>
        </p:spPr>
        <p:txBody>
          <a:bodyPr>
            <a:normAutofit/>
          </a:bodyPr>
          <a:lstStyle/>
          <a:p>
            <a:pPr algn="ctr"/>
            <a:r>
              <a:rPr lang="en-US" sz="4000" dirty="0" smtClean="0">
                <a:solidFill>
                  <a:schemeClr val="accent1">
                    <a:lumMod val="50000"/>
                  </a:schemeClr>
                </a:solidFill>
                <a:latin typeface="Lithograph" pitchFamily="2" charset="0"/>
              </a:rPr>
              <a:t>PREMISES CHECKS</a:t>
            </a:r>
            <a:endParaRPr lang="en-US" sz="4000" dirty="0">
              <a:solidFill>
                <a:schemeClr val="accent1">
                  <a:lumMod val="50000"/>
                </a:schemeClr>
              </a:solidFill>
              <a:latin typeface="Lithograph" pitchFamily="2" charset="0"/>
            </a:endParaRPr>
          </a:p>
        </p:txBody>
      </p:sp>
      <p:sp>
        <p:nvSpPr>
          <p:cNvPr id="3" name="Text Placeholder 2"/>
          <p:cNvSpPr>
            <a:spLocks noGrp="1"/>
          </p:cNvSpPr>
          <p:nvPr>
            <p:ph type="body" sz="half" idx="2"/>
          </p:nvPr>
        </p:nvSpPr>
        <p:spPr>
          <a:xfrm>
            <a:off x="304800" y="2667000"/>
            <a:ext cx="2590800" cy="2667000"/>
          </a:xfrm>
        </p:spPr>
        <p:txBody>
          <a:bodyPr>
            <a:noAutofit/>
          </a:bodyPr>
          <a:lstStyle/>
          <a:p>
            <a:pPr algn="ctr"/>
            <a:r>
              <a:rPr lang="en-US" sz="2400" dirty="0" smtClean="0">
                <a:solidFill>
                  <a:schemeClr val="accent1">
                    <a:lumMod val="75000"/>
                  </a:schemeClr>
                </a:solidFill>
                <a:latin typeface="Lithograph" pitchFamily="2" charset="0"/>
              </a:rPr>
              <a:t>JANUARY</a:t>
            </a:r>
          </a:p>
          <a:p>
            <a:pPr algn="ctr"/>
            <a:r>
              <a:rPr lang="en-US" sz="2400" dirty="0" smtClean="0">
                <a:solidFill>
                  <a:schemeClr val="accent2">
                    <a:lumMod val="75000"/>
                  </a:schemeClr>
                </a:solidFill>
                <a:latin typeface="Lithograph" pitchFamily="2" charset="0"/>
              </a:rPr>
              <a:t>27</a:t>
            </a:r>
          </a:p>
          <a:p>
            <a:pPr algn="ctr"/>
            <a:endParaRPr lang="en-US" sz="2400" dirty="0">
              <a:solidFill>
                <a:schemeClr val="accent1">
                  <a:lumMod val="75000"/>
                </a:schemeClr>
              </a:solidFill>
              <a:latin typeface="Lithograph" pitchFamily="2" charset="0"/>
            </a:endParaRPr>
          </a:p>
          <a:p>
            <a:pPr algn="ctr"/>
            <a:r>
              <a:rPr lang="en-US" sz="2400" dirty="0" smtClean="0">
                <a:solidFill>
                  <a:schemeClr val="accent1">
                    <a:lumMod val="75000"/>
                  </a:schemeClr>
                </a:solidFill>
                <a:latin typeface="Lithograph" pitchFamily="2" charset="0"/>
              </a:rPr>
              <a:t>February</a:t>
            </a:r>
          </a:p>
          <a:p>
            <a:pPr algn="ctr"/>
            <a:r>
              <a:rPr lang="en-US" sz="2400" dirty="0" smtClean="0">
                <a:solidFill>
                  <a:schemeClr val="accent2">
                    <a:lumMod val="75000"/>
                  </a:schemeClr>
                </a:solidFill>
                <a:latin typeface="Lithograph" pitchFamily="2" charset="0"/>
              </a:rPr>
              <a:t>17</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942" r="5942"/>
          <a:stretch>
            <a:fillRect/>
          </a:stretch>
        </p:blipFill>
        <p:spPr/>
      </p:pic>
    </p:spTree>
    <p:extLst>
      <p:ext uri="{BB962C8B-B14F-4D97-AF65-F5344CB8AC3E}">
        <p14:creationId xmlns:p14="http://schemas.microsoft.com/office/powerpoint/2010/main" val="13514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008888"/>
          </a:xfrm>
        </p:spPr>
        <p:txBody>
          <a:bodyPr>
            <a:normAutofit/>
          </a:bodyPr>
          <a:lstStyle/>
          <a:p>
            <a:pPr algn="ctr"/>
            <a:r>
              <a:rPr lang="en-US" sz="5400" dirty="0" smtClean="0">
                <a:solidFill>
                  <a:schemeClr val="accent1">
                    <a:lumMod val="50000"/>
                  </a:schemeClr>
                </a:solidFill>
                <a:latin typeface="Lithograph" pitchFamily="2" charset="0"/>
              </a:rPr>
              <a:t>CALL BREAKDOWN</a:t>
            </a:r>
            <a:endParaRPr lang="en-US" sz="5400" dirty="0">
              <a:solidFill>
                <a:schemeClr val="accent1">
                  <a:lumMod val="50000"/>
                </a:schemeClr>
              </a:solidFill>
              <a:latin typeface="Lithograph" pitchFamily="2" charset="0"/>
            </a:endParaRPr>
          </a:p>
        </p:txBody>
      </p:sp>
      <p:sp>
        <p:nvSpPr>
          <p:cNvPr id="5" name="Text Placeholder 4"/>
          <p:cNvSpPr>
            <a:spLocks noGrp="1"/>
          </p:cNvSpPr>
          <p:nvPr>
            <p:ph sz="half" idx="2"/>
          </p:nvPr>
        </p:nvSpPr>
        <p:spPr>
          <a:xfrm>
            <a:off x="-457200" y="2209800"/>
            <a:ext cx="3962400" cy="4434840"/>
          </a:xfrm>
        </p:spPr>
        <p:txBody>
          <a:bodyPr/>
          <a:lstStyle/>
          <a:p>
            <a:pPr marL="0" indent="0" algn="ctr">
              <a:buNone/>
            </a:pPr>
            <a:r>
              <a:rPr lang="en-US" sz="2800" dirty="0" smtClean="0">
                <a:solidFill>
                  <a:schemeClr val="accent2">
                    <a:lumMod val="75000"/>
                  </a:schemeClr>
                </a:solidFill>
                <a:latin typeface="Lithograph" pitchFamily="2" charset="0"/>
              </a:rPr>
              <a:t> </a:t>
            </a:r>
            <a:r>
              <a:rPr lang="en-US" sz="3200" dirty="0" smtClean="0">
                <a:solidFill>
                  <a:schemeClr val="accent2">
                    <a:lumMod val="75000"/>
                  </a:schemeClr>
                </a:solidFill>
                <a:latin typeface="Lithograph" pitchFamily="2" charset="0"/>
              </a:rPr>
              <a:t>JANUARY</a:t>
            </a:r>
          </a:p>
          <a:p>
            <a:pPr marL="0" indent="0" algn="ctr">
              <a:buNone/>
            </a:pPr>
            <a:r>
              <a:rPr lang="en-US" sz="2800" dirty="0" smtClean="0">
                <a:solidFill>
                  <a:schemeClr val="tx2">
                    <a:lumMod val="50000"/>
                  </a:schemeClr>
                </a:solidFill>
                <a:latin typeface="Benguiat Bk BT" pitchFamily="18" charset="0"/>
              </a:rPr>
              <a:t> </a:t>
            </a:r>
            <a:r>
              <a:rPr lang="en-US" sz="2400" dirty="0" smtClean="0">
                <a:solidFill>
                  <a:schemeClr val="tx2">
                    <a:lumMod val="50000"/>
                  </a:schemeClr>
                </a:solidFill>
                <a:latin typeface="Lithograph" pitchFamily="2" charset="0"/>
              </a:rPr>
              <a:t>229 CALLS</a:t>
            </a:r>
          </a:p>
          <a:p>
            <a:pPr marL="0" indent="0" algn="ctr">
              <a:buNone/>
            </a:pPr>
            <a:endParaRPr lang="en-US" sz="1200" dirty="0">
              <a:solidFill>
                <a:schemeClr val="tx2">
                  <a:lumMod val="50000"/>
                </a:schemeClr>
              </a:solidFill>
              <a:latin typeface="Benguiat Bk BT" pitchFamily="18" charset="0"/>
            </a:endParaRPr>
          </a:p>
          <a:p>
            <a:pPr marL="0" indent="0">
              <a:buNone/>
            </a:pPr>
            <a:r>
              <a:rPr lang="en-US" sz="2000" dirty="0" smtClean="0">
                <a:solidFill>
                  <a:schemeClr val="tx2">
                    <a:lumMod val="50000"/>
                  </a:schemeClr>
                </a:solidFill>
                <a:latin typeface="Benguiat Bk BT" pitchFamily="18" charset="0"/>
              </a:rPr>
              <a:t>	</a:t>
            </a:r>
            <a:r>
              <a:rPr lang="en-US" sz="2000" dirty="0" smtClean="0">
                <a:solidFill>
                  <a:schemeClr val="accent1">
                    <a:lumMod val="50000"/>
                  </a:schemeClr>
                </a:solidFill>
                <a:latin typeface="Benguiat Bk BT" pitchFamily="18" charset="0"/>
              </a:rPr>
              <a:t>Priority 1 – 72</a:t>
            </a:r>
          </a:p>
          <a:p>
            <a:pPr marL="0" indent="0">
              <a:buNone/>
            </a:pPr>
            <a:r>
              <a:rPr lang="en-US" sz="2000" dirty="0" smtClean="0">
                <a:solidFill>
                  <a:schemeClr val="accent1">
                    <a:lumMod val="50000"/>
                  </a:schemeClr>
                </a:solidFill>
                <a:latin typeface="Benguiat Bk BT" pitchFamily="18" charset="0"/>
              </a:rPr>
              <a:t>	Priority 2 – 15</a:t>
            </a:r>
          </a:p>
          <a:p>
            <a:pPr marL="0" indent="0">
              <a:buNone/>
            </a:pPr>
            <a:r>
              <a:rPr lang="en-US" sz="2000" dirty="0" smtClean="0">
                <a:solidFill>
                  <a:schemeClr val="accent1">
                    <a:lumMod val="50000"/>
                  </a:schemeClr>
                </a:solidFill>
                <a:latin typeface="Benguiat Bk BT" pitchFamily="18" charset="0"/>
              </a:rPr>
              <a:t>	Priority 3 – 58</a:t>
            </a:r>
          </a:p>
          <a:p>
            <a:pPr marL="0" indent="0">
              <a:buNone/>
            </a:pPr>
            <a:r>
              <a:rPr lang="en-US" sz="2000" dirty="0" smtClean="0">
                <a:solidFill>
                  <a:schemeClr val="accent1">
                    <a:lumMod val="50000"/>
                  </a:schemeClr>
                </a:solidFill>
                <a:latin typeface="Benguiat Bk BT" pitchFamily="18" charset="0"/>
              </a:rPr>
              <a:t>	Priority 4 – 75</a:t>
            </a:r>
          </a:p>
          <a:p>
            <a:pPr marL="0" indent="0">
              <a:buNone/>
            </a:pPr>
            <a:r>
              <a:rPr lang="en-US" sz="2000" dirty="0" smtClean="0">
                <a:solidFill>
                  <a:schemeClr val="accent1">
                    <a:lumMod val="50000"/>
                  </a:schemeClr>
                </a:solidFill>
                <a:latin typeface="Benguiat Bk BT" pitchFamily="18" charset="0"/>
              </a:rPr>
              <a:t>	Priority 5 – 0</a:t>
            </a:r>
          </a:p>
          <a:p>
            <a:pPr marL="0" indent="0">
              <a:buNone/>
            </a:pPr>
            <a:r>
              <a:rPr lang="en-US" sz="2000" dirty="0" smtClean="0">
                <a:solidFill>
                  <a:schemeClr val="accent1">
                    <a:lumMod val="50000"/>
                  </a:schemeClr>
                </a:solidFill>
                <a:latin typeface="Benguiat Bk BT" pitchFamily="18" charset="0"/>
              </a:rPr>
              <a:t>	Priority 6 </a:t>
            </a:r>
            <a:r>
              <a:rPr lang="en-US" sz="2000" dirty="0">
                <a:solidFill>
                  <a:schemeClr val="accent1">
                    <a:lumMod val="50000"/>
                  </a:schemeClr>
                </a:solidFill>
                <a:latin typeface="Benguiat Bk BT" pitchFamily="18" charset="0"/>
              </a:rPr>
              <a:t>-</a:t>
            </a:r>
            <a:r>
              <a:rPr lang="en-US" sz="2000" dirty="0" smtClean="0">
                <a:solidFill>
                  <a:schemeClr val="accent1">
                    <a:lumMod val="50000"/>
                  </a:schemeClr>
                </a:solidFill>
                <a:latin typeface="Benguiat Bk BT" pitchFamily="18" charset="0"/>
              </a:rPr>
              <a:t> 9</a:t>
            </a:r>
            <a:endParaRPr lang="en-US" sz="2000" dirty="0">
              <a:solidFill>
                <a:schemeClr val="accent1">
                  <a:lumMod val="50000"/>
                </a:schemeClr>
              </a:solidFill>
              <a:latin typeface="Benguiat Bk BT" pitchFamily="18"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411029952"/>
              </p:ext>
            </p:extLst>
          </p:nvPr>
        </p:nvGraphicFramePr>
        <p:xfrm>
          <a:off x="2895600" y="1634782"/>
          <a:ext cx="5943599" cy="4994619"/>
        </p:xfrm>
        <a:graphic>
          <a:graphicData uri="http://schemas.openxmlformats.org/drawingml/2006/table">
            <a:tbl>
              <a:tblPr>
                <a:tableStyleId>{5C22544A-7EE6-4342-B048-85BDC9FD1C3A}</a:tableStyleId>
              </a:tblPr>
              <a:tblGrid>
                <a:gridCol w="1873379"/>
                <a:gridCol w="633445"/>
                <a:gridCol w="929951"/>
                <a:gridCol w="1873379"/>
                <a:gridCol w="633445"/>
              </a:tblGrid>
              <a:tr h="262180">
                <a:tc>
                  <a:txBody>
                    <a:bodyPr/>
                    <a:lstStyle/>
                    <a:p>
                      <a:pPr algn="l" fontAlgn="b"/>
                      <a:r>
                        <a:rPr lang="en-US" sz="900" u="none" strike="noStrike" dirty="0">
                          <a:effectLst/>
                        </a:rPr>
                        <a:t> </a:t>
                      </a:r>
                      <a:endParaRPr lang="en-US" sz="900" b="0" i="0" u="none" strike="noStrike" dirty="0">
                        <a:solidFill>
                          <a:srgbClr val="DCE6F1"/>
                        </a:solidFill>
                        <a:effectLst/>
                        <a:latin typeface="Constantia"/>
                      </a:endParaRPr>
                    </a:p>
                  </a:txBody>
                  <a:tcPr marL="5495" marR="5495" marT="5495" marB="0" anchor="b"/>
                </a:tc>
                <a:tc>
                  <a:txBody>
                    <a:bodyPr/>
                    <a:lstStyle/>
                    <a:p>
                      <a:pPr algn="l"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ctr" fontAlgn="b"/>
                      <a:r>
                        <a:rPr lang="en-US" sz="1400" b="1" u="sng" strike="noStrike" dirty="0">
                          <a:effectLst/>
                        </a:rPr>
                        <a:t>REPORTS</a:t>
                      </a:r>
                      <a:endParaRPr lang="en-US" sz="1400" b="1" i="0" u="sng" strike="noStrike" dirty="0">
                        <a:solidFill>
                          <a:srgbClr val="000000"/>
                        </a:solidFill>
                        <a:effectLst/>
                        <a:latin typeface="Constantia"/>
                      </a:endParaRPr>
                    </a:p>
                  </a:txBody>
                  <a:tcPr marL="5495" marR="5495" marT="5495" marB="0" anchor="b"/>
                </a:tc>
                <a:tc>
                  <a:txBody>
                    <a:bodyPr/>
                    <a:lstStyle/>
                    <a:p>
                      <a:pPr algn="l"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r>
              <a:tr h="226893">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95" marR="5495" marT="5495"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95" marR="5495" marT="5495" marB="0" anchor="b"/>
                </a:tc>
                <a:tc>
                  <a:txBody>
                    <a:bodyPr/>
                    <a:lstStyle/>
                    <a:p>
                      <a:pPr algn="l" rtl="0" fontAlgn="b"/>
                      <a:r>
                        <a:rPr lang="en-US" sz="1200" b="1" u="none" strike="noStrike" dirty="0">
                          <a:effectLst/>
                        </a:rPr>
                        <a:t> </a:t>
                      </a:r>
                      <a:endParaRPr lang="en-US" sz="1200" b="1" i="0" u="none" strike="noStrike" dirty="0">
                        <a:solidFill>
                          <a:srgbClr val="000000"/>
                        </a:solidFill>
                        <a:effectLst/>
                        <a:latin typeface="Constantia"/>
                      </a:endParaRPr>
                    </a:p>
                  </a:txBody>
                  <a:tcPr marL="5495" marR="5495" marT="5495" marB="0" anchor="b"/>
                </a:tc>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95" marR="5495" marT="5495"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911 calls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Motorists assists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4</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Alarms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3</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Parking problems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Animal complaints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9</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Premise checks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27</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Assaults</a:t>
                      </a:r>
                      <a:endParaRPr lang="en-US" sz="12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Property damage</a:t>
                      </a:r>
                      <a:endParaRPr lang="en-US" sz="1200" b="0" i="0" u="none" strike="noStrike" dirty="0">
                        <a:solidFill>
                          <a:srgbClr val="000000"/>
                        </a:solidFill>
                        <a:effectLst/>
                        <a:latin typeface="Constantia"/>
                      </a:endParaRPr>
                    </a:p>
                  </a:txBody>
                  <a:tcPr marL="5495" marR="5495" marT="5495" marB="0" anchor="b">
                    <a:solidFill>
                      <a:srgbClr val="92D05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92D050"/>
                    </a:solidFill>
                  </a:tcPr>
                </a:tc>
              </a:tr>
              <a:tr h="253440">
                <a:tc>
                  <a:txBody>
                    <a:bodyPr/>
                    <a:lstStyle/>
                    <a:p>
                      <a:pPr algn="l" fontAlgn="b"/>
                      <a:r>
                        <a:rPr lang="en-US" sz="1200" u="none" strike="noStrike" dirty="0">
                          <a:effectLst/>
                        </a:rPr>
                        <a:t>Assault on police officer</a:t>
                      </a:r>
                      <a:endParaRPr lang="en-US" sz="12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FFFF00"/>
                    </a:solidFill>
                  </a:tcPr>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Reckless driver</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Assist </a:t>
                      </a:r>
                      <a:r>
                        <a:rPr lang="en-US" sz="1200" u="none" strike="noStrike" dirty="0" smtClean="0">
                          <a:effectLst/>
                        </a:rPr>
                        <a:t>fire </a:t>
                      </a:r>
                      <a:r>
                        <a:rPr lang="en-US" sz="1200" u="none" strike="noStrike" dirty="0">
                          <a:effectLst/>
                        </a:rPr>
                        <a:t>department</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Sex offenses</a:t>
                      </a:r>
                      <a:endParaRPr lang="en-US" sz="12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solidFill>
                      <a:srgbClr val="FFFF00"/>
                    </a:solidFill>
                  </a:tcPr>
                </a:tc>
              </a:tr>
              <a:tr h="253440">
                <a:tc>
                  <a:txBody>
                    <a:bodyPr/>
                    <a:lstStyle/>
                    <a:p>
                      <a:pPr algn="l" rtl="0" fontAlgn="b"/>
                      <a:r>
                        <a:rPr lang="en-US" sz="1200" u="none" strike="noStrike" dirty="0">
                          <a:effectLst/>
                        </a:rPr>
                        <a:t>Assist other jurisdictions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Stolen vehicle</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FF0000"/>
                    </a:solidFill>
                  </a:tcPr>
                </a:tc>
              </a:tr>
              <a:tr h="253440">
                <a:tc>
                  <a:txBody>
                    <a:bodyPr/>
                    <a:lstStyle/>
                    <a:p>
                      <a:pPr algn="l" rtl="0" fontAlgn="b"/>
                      <a:r>
                        <a:rPr lang="en-US" sz="1200" u="none" strike="noStrike" dirty="0">
                          <a:effectLst/>
                        </a:rPr>
                        <a:t>Burglaries</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2</a:t>
                      </a:r>
                      <a:endParaRPr lang="en-US" sz="1400" b="0" i="0" u="none" strike="noStrike" dirty="0">
                        <a:solidFill>
                          <a:srgbClr val="000000"/>
                        </a:solidFill>
                        <a:effectLst/>
                        <a:latin typeface="Constantia"/>
                      </a:endParaRPr>
                    </a:p>
                  </a:txBody>
                  <a:tcPr marL="5495" marR="5495" marT="5495" marB="0" anchor="b">
                    <a:solidFill>
                      <a:srgbClr val="FF0000"/>
                    </a:solidFill>
                  </a:tcPr>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Stolen </a:t>
                      </a:r>
                      <a:r>
                        <a:rPr lang="en-US" sz="1200" u="none" strike="noStrike" dirty="0" smtClean="0">
                          <a:effectLst/>
                        </a:rPr>
                        <a:t>trailer</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FF0000"/>
                    </a:solidFill>
                  </a:tcPr>
                </a:tc>
              </a:tr>
              <a:tr h="253440">
                <a:tc>
                  <a:txBody>
                    <a:bodyPr/>
                    <a:lstStyle/>
                    <a:p>
                      <a:pPr algn="l" rtl="0" fontAlgn="b"/>
                      <a:r>
                        <a:rPr lang="en-US" sz="1200" u="none" strike="noStrike" dirty="0">
                          <a:effectLst/>
                        </a:rPr>
                        <a:t>Citizen assists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3</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Suspicious activity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5</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Civil disputes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4</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Thefts</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solidFill>
                      <a:srgbClr val="FF0000"/>
                    </a:solidFill>
                  </a:tcPr>
                </a:tc>
              </a:tr>
              <a:tr h="253440">
                <a:tc>
                  <a:txBody>
                    <a:bodyPr/>
                    <a:lstStyle/>
                    <a:p>
                      <a:pPr algn="l" rtl="0" fontAlgn="b"/>
                      <a:r>
                        <a:rPr lang="en-US" sz="1200" u="none" strike="noStrike" dirty="0">
                          <a:effectLst/>
                        </a:rPr>
                        <a:t>Community policing</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17</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hazards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3</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Criminal mischief</a:t>
                      </a:r>
                      <a:endParaRPr lang="en-US" sz="1200" b="0" i="0" u="none" strike="noStrike" dirty="0">
                        <a:solidFill>
                          <a:srgbClr val="000000"/>
                        </a:solidFill>
                        <a:effectLst/>
                        <a:latin typeface="Constantia"/>
                      </a:endParaRPr>
                    </a:p>
                  </a:txBody>
                  <a:tcPr marL="5495" marR="5495" marT="5495" marB="0" anchor="b">
                    <a:solidFill>
                      <a:srgbClr val="92D05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92D050"/>
                    </a:solidFill>
                  </a:tcPr>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offense</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31651">
                <a:tc>
                  <a:txBody>
                    <a:bodyPr/>
                    <a:lstStyle/>
                    <a:p>
                      <a:pPr algn="l" rtl="0" fontAlgn="b"/>
                      <a:r>
                        <a:rPr lang="en-US" sz="1200" u="none" strike="noStrike" dirty="0">
                          <a:effectLst/>
                        </a:rPr>
                        <a:t>Disturbance – family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accidents property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12</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Drug violations</a:t>
                      </a:r>
                      <a:endParaRPr lang="en-US" sz="1200" b="0" i="0" u="none" strike="noStrike" dirty="0">
                        <a:solidFill>
                          <a:srgbClr val="000000"/>
                        </a:solidFill>
                        <a:effectLst/>
                        <a:latin typeface="Constantia"/>
                      </a:endParaRPr>
                    </a:p>
                  </a:txBody>
                  <a:tcPr marL="5495" marR="5495" marT="5495" marB="0" anchor="b">
                    <a:solidFill>
                      <a:srgbClr val="00B0F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00B0F0"/>
                    </a:solidFill>
                  </a:tcPr>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accidents injury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Extra patrol</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stops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48</a:t>
                      </a:r>
                      <a:endParaRPr lang="en-US" sz="1400" b="0" i="0" u="none" strike="noStrike" dirty="0">
                        <a:solidFill>
                          <a:srgbClr val="000000"/>
                        </a:solidFill>
                        <a:effectLst/>
                        <a:latin typeface="Constantia"/>
                      </a:endParaRPr>
                    </a:p>
                  </a:txBody>
                  <a:tcPr marL="5495" marR="5495" marT="5495" marB="0" anchor="b"/>
                </a:tc>
              </a:tr>
              <a:tr h="253440">
                <a:tc>
                  <a:txBody>
                    <a:bodyPr/>
                    <a:lstStyle/>
                    <a:p>
                      <a:pPr algn="l" rtl="0" fontAlgn="b"/>
                      <a:r>
                        <a:rPr lang="en-US" sz="1200" u="none" strike="noStrike" dirty="0">
                          <a:effectLst/>
                        </a:rPr>
                        <a:t>Frauds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Vehicle burglaries</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2</a:t>
                      </a:r>
                      <a:endParaRPr lang="en-US" sz="1400" b="0" i="0" u="none" strike="noStrike" dirty="0">
                        <a:solidFill>
                          <a:srgbClr val="000000"/>
                        </a:solidFill>
                        <a:effectLst/>
                        <a:latin typeface="Constantia"/>
                      </a:endParaRPr>
                    </a:p>
                  </a:txBody>
                  <a:tcPr marL="5495" marR="5495" marT="5495" marB="0" anchor="b">
                    <a:solidFill>
                      <a:srgbClr val="FF0000"/>
                    </a:solidFill>
                  </a:tcPr>
                </a:tc>
              </a:tr>
              <a:tr h="253440">
                <a:tc>
                  <a:txBody>
                    <a:bodyPr/>
                    <a:lstStyle/>
                    <a:p>
                      <a:pPr algn="l" rtl="0" fontAlgn="b"/>
                      <a:r>
                        <a:rPr lang="en-US" sz="1200" u="none" strike="noStrike" dirty="0">
                          <a:effectLst/>
                        </a:rPr>
                        <a:t>Keep the peace</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3</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Warrants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3</a:t>
                      </a:r>
                      <a:endParaRPr lang="en-US" sz="1400" b="0" i="0" u="none" strike="noStrike" dirty="0">
                        <a:solidFill>
                          <a:srgbClr val="000000"/>
                        </a:solidFill>
                        <a:effectLst/>
                        <a:latin typeface="Constantia"/>
                      </a:endParaRPr>
                    </a:p>
                  </a:txBody>
                  <a:tcPr marL="5495" marR="5495" marT="5495" marB="0" anchor="b"/>
                </a:tc>
              </a:tr>
              <a:tr h="177241">
                <a:tc>
                  <a:txBody>
                    <a:bodyPr/>
                    <a:lstStyle/>
                    <a:p>
                      <a:pPr algn="l" rtl="0" fontAlgn="b"/>
                      <a:r>
                        <a:rPr lang="en-US" sz="1200" u="none" strike="noStrike" dirty="0">
                          <a:effectLst/>
                        </a:rPr>
                        <a:t>Medicals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onstantia"/>
                      </a:endParaRPr>
                    </a:p>
                  </a:txBody>
                  <a:tcPr marL="5495" marR="5495" marT="549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onstantia"/>
                      </a:endParaRPr>
                    </a:p>
                  </a:txBody>
                  <a:tcPr marL="5495" marR="5495" marT="5495" marB="0" anchor="b"/>
                </a:tc>
              </a:tr>
            </a:tbl>
          </a:graphicData>
        </a:graphic>
      </p:graphicFrame>
    </p:spTree>
    <p:extLst>
      <p:ext uri="{BB962C8B-B14F-4D97-AF65-F5344CB8AC3E}">
        <p14:creationId xmlns:p14="http://schemas.microsoft.com/office/powerpoint/2010/main" val="762257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pPr algn="ctr"/>
            <a:r>
              <a:rPr lang="en-US" sz="4800" b="1" dirty="0" smtClean="0">
                <a:solidFill>
                  <a:schemeClr val="accent1">
                    <a:lumMod val="50000"/>
                  </a:schemeClr>
                </a:solidFill>
                <a:latin typeface="Lithograph" pitchFamily="2" charset="0"/>
              </a:rPr>
              <a:t>TOWNHOUSE ESTATES</a:t>
            </a:r>
            <a:endParaRPr lang="en-US" sz="4800" b="1" dirty="0">
              <a:solidFill>
                <a:schemeClr val="accent1">
                  <a:lumMod val="50000"/>
                </a:schemeClr>
              </a:solidFill>
              <a:latin typeface="Lithograph"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404514"/>
              </p:ext>
            </p:extLst>
          </p:nvPr>
        </p:nvGraphicFramePr>
        <p:xfrm>
          <a:off x="1066800" y="1524000"/>
          <a:ext cx="6858000" cy="1036320"/>
        </p:xfrm>
        <a:graphic>
          <a:graphicData uri="http://schemas.openxmlformats.org/drawingml/2006/table">
            <a:tbl>
              <a:tblPr>
                <a:tableStyleId>{5C22544A-7EE6-4342-B048-85BDC9FD1C3A}</a:tableStyleId>
              </a:tblPr>
              <a:tblGrid>
                <a:gridCol w="1632857"/>
                <a:gridCol w="1053935"/>
                <a:gridCol w="1053935"/>
                <a:gridCol w="1039091"/>
                <a:gridCol w="1039091"/>
                <a:gridCol w="1039091"/>
              </a:tblGrid>
              <a:tr h="259080">
                <a:tc>
                  <a:txBody>
                    <a:bodyPr/>
                    <a:lstStyle/>
                    <a:p>
                      <a:pPr algn="l" fontAlgn="b"/>
                      <a:r>
                        <a:rPr lang="en-US" sz="1600" u="none" strike="noStrike" dirty="0">
                          <a:effectLst/>
                          <a:latin typeface="+mj-lt"/>
                        </a:rPr>
                        <a:t> </a:t>
                      </a:r>
                      <a:endParaRPr lang="en-US" sz="1600" b="1" i="0" u="none"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2008</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2009</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a:effectLst/>
                          <a:latin typeface="+mj-lt"/>
                        </a:rPr>
                        <a:t>2010</a:t>
                      </a:r>
                      <a:endParaRPr lang="en-US" sz="1600" b="1" i="0" u="sng" strike="noStrike">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2011</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2012</a:t>
                      </a:r>
                      <a:endParaRPr lang="en-US" sz="1600" b="1" i="0" u="sng" strike="noStrike" dirty="0">
                        <a:solidFill>
                          <a:srgbClr val="000000"/>
                        </a:solidFill>
                        <a:effectLst/>
                        <a:latin typeface="+mj-lt"/>
                      </a:endParaRPr>
                    </a:p>
                  </a:txBody>
                  <a:tcPr marL="7620" marR="7620" marT="7620" marB="0" anchor="b"/>
                </a:tc>
              </a:tr>
              <a:tr h="259080">
                <a:tc>
                  <a:txBody>
                    <a:bodyPr/>
                    <a:lstStyle/>
                    <a:p>
                      <a:pPr algn="l" fontAlgn="b"/>
                      <a:r>
                        <a:rPr lang="en-US" sz="1600" u="none" strike="noStrike" dirty="0">
                          <a:effectLst/>
                          <a:latin typeface="+mj-lt"/>
                        </a:rPr>
                        <a:t>Calls</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56</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61</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81</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104</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101</a:t>
                      </a:r>
                      <a:endParaRPr lang="en-US" sz="1600" b="0" i="0" u="none" strike="noStrike" dirty="0">
                        <a:solidFill>
                          <a:srgbClr val="000000"/>
                        </a:solidFill>
                        <a:effectLst/>
                        <a:latin typeface="+mj-lt"/>
                      </a:endParaRPr>
                    </a:p>
                  </a:txBody>
                  <a:tcPr marL="7620" marR="7620" marT="7620" marB="0" anchor="b"/>
                </a:tc>
              </a:tr>
              <a:tr h="259080">
                <a:tc>
                  <a:txBody>
                    <a:bodyPr/>
                    <a:lstStyle/>
                    <a:p>
                      <a:pPr algn="l" fontAlgn="b"/>
                      <a:r>
                        <a:rPr lang="en-US" sz="1600" u="none" strike="noStrike" dirty="0">
                          <a:effectLst/>
                          <a:latin typeface="+mj-lt"/>
                        </a:rPr>
                        <a:t>Total MSL calls</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2479</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2466</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2580</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2781</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2400</a:t>
                      </a:r>
                      <a:endParaRPr lang="en-US" sz="1600" b="0" i="0" u="none" strike="noStrike" dirty="0">
                        <a:solidFill>
                          <a:srgbClr val="000000"/>
                        </a:solidFill>
                        <a:effectLst/>
                        <a:latin typeface="+mj-lt"/>
                      </a:endParaRPr>
                    </a:p>
                  </a:txBody>
                  <a:tcPr marL="7620" marR="7620" marT="7620" marB="0" anchor="b"/>
                </a:tc>
              </a:tr>
              <a:tr h="259080">
                <a:tc>
                  <a:txBody>
                    <a:bodyPr/>
                    <a:lstStyle/>
                    <a:p>
                      <a:pPr algn="l" fontAlgn="b"/>
                      <a:r>
                        <a:rPr lang="en-US" sz="1600" u="none" strike="noStrike">
                          <a:effectLst/>
                          <a:latin typeface="+mj-lt"/>
                        </a:rPr>
                        <a:t>% of total MSL calls</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2.3%</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2.5%</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3.1%</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3.7%</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4.2%</a:t>
                      </a:r>
                      <a:endParaRPr lang="en-US" sz="1600" b="0" i="0" u="none" strike="noStrike" dirty="0">
                        <a:solidFill>
                          <a:srgbClr val="000000"/>
                        </a:solidFill>
                        <a:effectLst/>
                        <a:latin typeface="+mj-lt"/>
                      </a:endParaRPr>
                    </a:p>
                  </a:txBody>
                  <a:tcPr marL="7620" marR="7620" marT="7620"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717781955"/>
              </p:ext>
            </p:extLst>
          </p:nvPr>
        </p:nvGraphicFramePr>
        <p:xfrm>
          <a:off x="1524000" y="2667000"/>
          <a:ext cx="6073140" cy="4057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541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67512"/>
          </a:xfrm>
        </p:spPr>
        <p:txBody>
          <a:bodyPr>
            <a:noAutofit/>
          </a:bodyPr>
          <a:lstStyle/>
          <a:p>
            <a:pPr algn="ctr"/>
            <a:r>
              <a:rPr lang="en-US" sz="4800" dirty="0" smtClean="0">
                <a:solidFill>
                  <a:schemeClr val="accent1">
                    <a:lumMod val="50000"/>
                  </a:schemeClr>
                </a:solidFill>
                <a:latin typeface="Lithograph" pitchFamily="2" charset="0"/>
              </a:rPr>
              <a:t>PRIORITY CALLS</a:t>
            </a:r>
            <a:endParaRPr lang="en-US" sz="4800" dirty="0">
              <a:solidFill>
                <a:schemeClr val="accent1">
                  <a:lumMod val="50000"/>
                </a:schemeClr>
              </a:solidFill>
              <a:latin typeface="Lithograph"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6142933"/>
              </p:ext>
            </p:extLst>
          </p:nvPr>
        </p:nvGraphicFramePr>
        <p:xfrm>
          <a:off x="1143000" y="1524000"/>
          <a:ext cx="6781802" cy="1325880"/>
        </p:xfrm>
        <a:graphic>
          <a:graphicData uri="http://schemas.openxmlformats.org/drawingml/2006/table">
            <a:tbl>
              <a:tblPr>
                <a:tableStyleId>{5C22544A-7EE6-4342-B048-85BDC9FD1C3A}</a:tableStyleId>
              </a:tblPr>
              <a:tblGrid>
                <a:gridCol w="743810"/>
                <a:gridCol w="1509498"/>
                <a:gridCol w="1509498"/>
                <a:gridCol w="1509498"/>
                <a:gridCol w="1509498"/>
              </a:tblGrid>
              <a:tr h="152400">
                <a:tc>
                  <a:txBody>
                    <a:bodyPr/>
                    <a:lstStyle/>
                    <a:p>
                      <a:pPr algn="l" fontAlgn="b"/>
                      <a:r>
                        <a:rPr lang="en-US" sz="1400" b="1" u="sng" strike="noStrike" dirty="0">
                          <a:effectLst/>
                          <a:latin typeface="+mj-lt"/>
                        </a:rPr>
                        <a:t>YEAR</a:t>
                      </a:r>
                      <a:endParaRPr lang="en-US" sz="1400" b="1" i="0" u="sng" strike="noStrike" dirty="0">
                        <a:solidFill>
                          <a:srgbClr val="000000"/>
                        </a:solidFill>
                        <a:effectLst/>
                        <a:latin typeface="+mj-lt"/>
                      </a:endParaRPr>
                    </a:p>
                  </a:txBody>
                  <a:tcPr marL="7620" marR="7620" marT="7620" marB="0" anchor="b"/>
                </a:tc>
                <a:tc>
                  <a:txBody>
                    <a:bodyPr/>
                    <a:lstStyle/>
                    <a:p>
                      <a:pPr algn="ctr" fontAlgn="b"/>
                      <a:r>
                        <a:rPr lang="en-US" sz="1400" b="1" u="sng" strike="noStrike" dirty="0">
                          <a:effectLst/>
                          <a:latin typeface="+mj-lt"/>
                        </a:rPr>
                        <a:t>Priority 1 &amp; 2</a:t>
                      </a:r>
                      <a:endParaRPr lang="en-US" sz="1400" b="1" i="0" u="sng" strike="noStrike" dirty="0">
                        <a:solidFill>
                          <a:srgbClr val="000000"/>
                        </a:solidFill>
                        <a:effectLst/>
                        <a:latin typeface="+mj-lt"/>
                      </a:endParaRPr>
                    </a:p>
                  </a:txBody>
                  <a:tcPr marL="7620" marR="7620" marT="7620" marB="0" anchor="b"/>
                </a:tc>
                <a:tc>
                  <a:txBody>
                    <a:bodyPr/>
                    <a:lstStyle/>
                    <a:p>
                      <a:pPr algn="ctr" fontAlgn="b"/>
                      <a:r>
                        <a:rPr lang="en-US" sz="1400" b="1" u="sng" strike="noStrike">
                          <a:effectLst/>
                          <a:latin typeface="+mj-lt"/>
                        </a:rPr>
                        <a:t>Priority 3 &amp; 4</a:t>
                      </a:r>
                      <a:endParaRPr lang="en-US" sz="1400" b="1" i="0" u="sng" strike="noStrike">
                        <a:solidFill>
                          <a:srgbClr val="000000"/>
                        </a:solidFill>
                        <a:effectLst/>
                        <a:latin typeface="+mj-lt"/>
                      </a:endParaRPr>
                    </a:p>
                  </a:txBody>
                  <a:tcPr marL="7620" marR="7620" marT="7620" marB="0" anchor="b"/>
                </a:tc>
                <a:tc>
                  <a:txBody>
                    <a:bodyPr/>
                    <a:lstStyle/>
                    <a:p>
                      <a:pPr algn="ctr" fontAlgn="b"/>
                      <a:r>
                        <a:rPr lang="en-US" sz="1400" b="1" u="sng" strike="noStrike" dirty="0">
                          <a:effectLst/>
                          <a:latin typeface="+mj-lt"/>
                        </a:rPr>
                        <a:t>Priority 5 &amp; 6</a:t>
                      </a:r>
                      <a:endParaRPr lang="en-US" sz="1400" b="1" i="0" u="sng" strike="noStrike" dirty="0">
                        <a:solidFill>
                          <a:srgbClr val="000000"/>
                        </a:solidFill>
                        <a:effectLst/>
                        <a:latin typeface="+mj-lt"/>
                      </a:endParaRPr>
                    </a:p>
                  </a:txBody>
                  <a:tcPr marL="7620" marR="7620" marT="7620" marB="0" anchor="b"/>
                </a:tc>
                <a:tc>
                  <a:txBody>
                    <a:bodyPr/>
                    <a:lstStyle/>
                    <a:p>
                      <a:pPr algn="ctr" fontAlgn="b"/>
                      <a:r>
                        <a:rPr lang="en-US" sz="1400" b="1" u="sng" strike="noStrike" dirty="0">
                          <a:effectLst/>
                          <a:latin typeface="+mj-lt"/>
                        </a:rPr>
                        <a:t>Total Calls</a:t>
                      </a:r>
                      <a:endParaRPr lang="en-US" sz="1400" b="1" i="0" u="sng" strike="noStrike" dirty="0">
                        <a:solidFill>
                          <a:srgbClr val="000000"/>
                        </a:solidFill>
                        <a:effectLst/>
                        <a:latin typeface="+mj-lt"/>
                      </a:endParaRPr>
                    </a:p>
                  </a:txBody>
                  <a:tcPr marL="7620" marR="7620" marT="7620" marB="0" anchor="b"/>
                </a:tc>
              </a:tr>
              <a:tr h="152400">
                <a:tc>
                  <a:txBody>
                    <a:bodyPr/>
                    <a:lstStyle/>
                    <a:p>
                      <a:pPr algn="l" fontAlgn="b"/>
                      <a:r>
                        <a:rPr lang="en-US" sz="1400" u="none" strike="noStrike" dirty="0">
                          <a:effectLst/>
                          <a:latin typeface="+mj-lt"/>
                        </a:rPr>
                        <a:t>2008</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31</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23</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2</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56</a:t>
                      </a:r>
                      <a:endParaRPr lang="en-US" sz="1400" b="0" i="0" u="none" strike="noStrike" dirty="0">
                        <a:solidFill>
                          <a:srgbClr val="000000"/>
                        </a:solidFill>
                        <a:effectLst/>
                        <a:latin typeface="+mj-lt"/>
                      </a:endParaRPr>
                    </a:p>
                  </a:txBody>
                  <a:tcPr marL="7620" marR="7620" marT="7620" marB="0" anchor="b"/>
                </a:tc>
              </a:tr>
              <a:tr h="152400">
                <a:tc>
                  <a:txBody>
                    <a:bodyPr/>
                    <a:lstStyle/>
                    <a:p>
                      <a:pPr algn="l" fontAlgn="b"/>
                      <a:r>
                        <a:rPr lang="en-US" sz="1400" u="none" strike="noStrike">
                          <a:effectLst/>
                          <a:latin typeface="+mj-lt"/>
                        </a:rPr>
                        <a:t>2009</a:t>
                      </a:r>
                      <a:endParaRPr lang="en-US" sz="1400" b="0" i="0" u="none" strike="noStrike">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27</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28</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6</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a:effectLst/>
                          <a:latin typeface="+mj-lt"/>
                        </a:rPr>
                        <a:t>61</a:t>
                      </a:r>
                      <a:endParaRPr lang="en-US" sz="1400" b="0" i="0" u="none" strike="noStrike">
                        <a:solidFill>
                          <a:srgbClr val="000000"/>
                        </a:solidFill>
                        <a:effectLst/>
                        <a:latin typeface="+mj-lt"/>
                      </a:endParaRPr>
                    </a:p>
                  </a:txBody>
                  <a:tcPr marL="7620" marR="7620" marT="7620" marB="0" anchor="b"/>
                </a:tc>
              </a:tr>
              <a:tr h="152400">
                <a:tc>
                  <a:txBody>
                    <a:bodyPr/>
                    <a:lstStyle/>
                    <a:p>
                      <a:pPr algn="l" fontAlgn="b"/>
                      <a:r>
                        <a:rPr lang="en-US" sz="1400" u="none" strike="noStrike">
                          <a:effectLst/>
                          <a:latin typeface="+mj-lt"/>
                        </a:rPr>
                        <a:t>2010</a:t>
                      </a:r>
                      <a:endParaRPr lang="en-US" sz="1400" b="0" i="0" u="none" strike="noStrike">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23</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47</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11</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a:effectLst/>
                          <a:latin typeface="+mj-lt"/>
                        </a:rPr>
                        <a:t>81</a:t>
                      </a:r>
                      <a:endParaRPr lang="en-US" sz="1400" b="0" i="0" u="none" strike="noStrike">
                        <a:solidFill>
                          <a:srgbClr val="000000"/>
                        </a:solidFill>
                        <a:effectLst/>
                        <a:latin typeface="+mj-lt"/>
                      </a:endParaRPr>
                    </a:p>
                  </a:txBody>
                  <a:tcPr marL="7620" marR="7620" marT="7620" marB="0" anchor="b"/>
                </a:tc>
              </a:tr>
              <a:tr h="152400">
                <a:tc>
                  <a:txBody>
                    <a:bodyPr/>
                    <a:lstStyle/>
                    <a:p>
                      <a:pPr algn="l" fontAlgn="b"/>
                      <a:r>
                        <a:rPr lang="en-US" sz="1400" u="none" strike="noStrike">
                          <a:effectLst/>
                          <a:latin typeface="+mj-lt"/>
                        </a:rPr>
                        <a:t>2011</a:t>
                      </a:r>
                      <a:endParaRPr lang="en-US" sz="1400" b="0" i="0" u="none" strike="noStrike">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33</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56</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15</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104</a:t>
                      </a:r>
                      <a:endParaRPr lang="en-US" sz="1400" b="0" i="0" u="none" strike="noStrike" dirty="0">
                        <a:solidFill>
                          <a:srgbClr val="000000"/>
                        </a:solidFill>
                        <a:effectLst/>
                        <a:latin typeface="+mj-lt"/>
                      </a:endParaRPr>
                    </a:p>
                  </a:txBody>
                  <a:tcPr marL="7620" marR="7620" marT="7620" marB="0" anchor="b"/>
                </a:tc>
              </a:tr>
              <a:tr h="152400">
                <a:tc>
                  <a:txBody>
                    <a:bodyPr/>
                    <a:lstStyle/>
                    <a:p>
                      <a:pPr algn="l" fontAlgn="b"/>
                      <a:r>
                        <a:rPr lang="en-US" sz="1400" u="none" strike="noStrike">
                          <a:effectLst/>
                          <a:latin typeface="+mj-lt"/>
                        </a:rPr>
                        <a:t>2012</a:t>
                      </a:r>
                      <a:endParaRPr lang="en-US" sz="1400" b="0" i="0" u="none" strike="noStrike">
                        <a:solidFill>
                          <a:srgbClr val="000000"/>
                        </a:solidFill>
                        <a:effectLst/>
                        <a:latin typeface="+mj-lt"/>
                      </a:endParaRPr>
                    </a:p>
                  </a:txBody>
                  <a:tcPr marL="7620" marR="7620" marT="7620" marB="0" anchor="b"/>
                </a:tc>
                <a:tc>
                  <a:txBody>
                    <a:bodyPr/>
                    <a:lstStyle/>
                    <a:p>
                      <a:pPr algn="ctr" fontAlgn="b"/>
                      <a:r>
                        <a:rPr lang="en-US" sz="1400" u="none" strike="noStrike">
                          <a:effectLst/>
                          <a:latin typeface="+mj-lt"/>
                        </a:rPr>
                        <a:t>40</a:t>
                      </a:r>
                      <a:endParaRPr lang="en-US" sz="1400" b="0" i="0" u="none" strike="noStrike">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56</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5</a:t>
                      </a:r>
                      <a:endParaRPr lang="en-US" sz="1400" b="0" i="0" u="none" strike="noStrike" dirty="0">
                        <a:solidFill>
                          <a:srgbClr val="000000"/>
                        </a:solidFill>
                        <a:effectLst/>
                        <a:latin typeface="+mj-lt"/>
                      </a:endParaRPr>
                    </a:p>
                  </a:txBody>
                  <a:tcPr marL="7620" marR="7620" marT="7620" marB="0" anchor="b"/>
                </a:tc>
                <a:tc>
                  <a:txBody>
                    <a:bodyPr/>
                    <a:lstStyle/>
                    <a:p>
                      <a:pPr algn="ctr" fontAlgn="b"/>
                      <a:r>
                        <a:rPr lang="en-US" sz="1400" u="none" strike="noStrike" dirty="0">
                          <a:effectLst/>
                          <a:latin typeface="+mj-lt"/>
                        </a:rPr>
                        <a:t>101</a:t>
                      </a:r>
                      <a:endParaRPr lang="en-US" sz="1400" b="0" i="0" u="none" strike="noStrike" dirty="0">
                        <a:solidFill>
                          <a:srgbClr val="000000"/>
                        </a:solidFill>
                        <a:effectLst/>
                        <a:latin typeface="+mj-lt"/>
                      </a:endParaRPr>
                    </a:p>
                  </a:txBody>
                  <a:tcPr marL="7620" marR="7620" marT="7620"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371381314"/>
              </p:ext>
            </p:extLst>
          </p:nvPr>
        </p:nvGraphicFramePr>
        <p:xfrm>
          <a:off x="1600200" y="2859258"/>
          <a:ext cx="6278880" cy="3992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113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67512"/>
          </a:xfrm>
        </p:spPr>
        <p:txBody>
          <a:bodyPr>
            <a:noAutofit/>
          </a:bodyPr>
          <a:lstStyle/>
          <a:p>
            <a:pPr algn="ctr"/>
            <a:r>
              <a:rPr lang="en-US" sz="4800" b="1" dirty="0" smtClean="0">
                <a:solidFill>
                  <a:schemeClr val="accent1">
                    <a:lumMod val="50000"/>
                  </a:schemeClr>
                </a:solidFill>
                <a:latin typeface="Lithograph" pitchFamily="2" charset="0"/>
              </a:rPr>
              <a:t>BREAKDOWN</a:t>
            </a:r>
            <a:endParaRPr lang="en-US" sz="4800" b="1" dirty="0">
              <a:solidFill>
                <a:schemeClr val="accent1">
                  <a:lumMod val="50000"/>
                </a:schemeClr>
              </a:solidFill>
              <a:latin typeface="Lithograph"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004655"/>
              </p:ext>
            </p:extLst>
          </p:nvPr>
        </p:nvGraphicFramePr>
        <p:xfrm>
          <a:off x="381000" y="1524000"/>
          <a:ext cx="8382000" cy="5105394"/>
        </p:xfrm>
        <a:graphic>
          <a:graphicData uri="http://schemas.openxmlformats.org/drawingml/2006/table">
            <a:tbl>
              <a:tblPr>
                <a:tableStyleId>{5C22544A-7EE6-4342-B048-85BDC9FD1C3A}</a:tableStyleId>
              </a:tblPr>
              <a:tblGrid>
                <a:gridCol w="2438400"/>
                <a:gridCol w="1981200"/>
                <a:gridCol w="1981200"/>
                <a:gridCol w="1981200"/>
              </a:tblGrid>
              <a:tr h="283633">
                <a:tc>
                  <a:txBody>
                    <a:bodyPr/>
                    <a:lstStyle/>
                    <a:p>
                      <a:pPr algn="l" fontAlgn="b"/>
                      <a:r>
                        <a:rPr lang="en-US" sz="1600" b="1" u="sng" strike="noStrike" dirty="0">
                          <a:effectLst/>
                          <a:latin typeface="+mj-lt"/>
                        </a:rPr>
                        <a:t>COMPLEX</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Calls</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Total City Calls</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 of Total Calls</a:t>
                      </a:r>
                      <a:endParaRPr lang="en-US" sz="1600" b="1" i="0" u="sng" strike="noStrike" dirty="0">
                        <a:solidFill>
                          <a:srgbClr val="000000"/>
                        </a:solidFill>
                        <a:effectLst/>
                        <a:latin typeface="+mj-lt"/>
                      </a:endParaRPr>
                    </a:p>
                  </a:txBody>
                  <a:tcPr marL="7620" marR="7620" marT="7620" marB="0" anchor="b"/>
                </a:tc>
              </a:tr>
              <a:tr h="283633">
                <a:tc>
                  <a:txBody>
                    <a:bodyPr/>
                    <a:lstStyle/>
                    <a:p>
                      <a:pPr algn="l" fontAlgn="b"/>
                      <a:r>
                        <a:rPr lang="en-US" sz="1600" u="none" strike="noStrike" dirty="0">
                          <a:effectLst/>
                          <a:latin typeface="+mj-lt"/>
                        </a:rPr>
                        <a:t>Townhouse Estates</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104</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2781</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3.7%</a:t>
                      </a:r>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u="none" strike="noStrike" dirty="0">
                          <a:effectLst/>
                          <a:latin typeface="+mj-lt"/>
                        </a:rPr>
                        <a:t>Haven Pointe</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456</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7143</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6.4%</a:t>
                      </a:r>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u="none" strike="noStrike" dirty="0">
                          <a:effectLst/>
                          <a:latin typeface="+mj-lt"/>
                        </a:rPr>
                        <a:t>Settlers Landing</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191</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7143</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2.7%</a:t>
                      </a:r>
                      <a:endParaRPr lang="en-US" sz="1600" b="0" i="0" u="none" strike="noStrike">
                        <a:solidFill>
                          <a:srgbClr val="000000"/>
                        </a:solidFill>
                        <a:effectLst/>
                        <a:latin typeface="+mj-lt"/>
                      </a:endParaRPr>
                    </a:p>
                  </a:txBody>
                  <a:tcPr marL="7620" marR="7620" marT="7620" marB="0" anchor="b"/>
                </a:tc>
              </a:tr>
              <a:tr h="283633">
                <a:tc>
                  <a:txBody>
                    <a:bodyPr/>
                    <a:lstStyle/>
                    <a:p>
                      <a:pPr algn="l" fontAlgn="b"/>
                      <a:endParaRPr lang="en-US" sz="1600" b="0" i="0" u="none" strike="noStrike" dirty="0">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r>
              <a:tr h="283633">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b="1" u="sng" strike="noStrike" dirty="0">
                          <a:effectLst/>
                          <a:latin typeface="+mj-lt"/>
                        </a:rPr>
                        <a:t>COMPLEX</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Units</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Est. Tenants</a:t>
                      </a:r>
                      <a:endParaRPr lang="en-US" sz="1600" b="1" i="0" u="sng" strike="noStrike" dirty="0">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2011 City Pop.</a:t>
                      </a:r>
                      <a:endParaRPr lang="en-US" sz="1600" b="1" i="0" u="sng" strike="noStrike" dirty="0">
                        <a:solidFill>
                          <a:srgbClr val="000000"/>
                        </a:solidFill>
                        <a:effectLst/>
                        <a:latin typeface="+mj-lt"/>
                      </a:endParaRPr>
                    </a:p>
                  </a:txBody>
                  <a:tcPr marL="7620" marR="7620" marT="7620" marB="0" anchor="b"/>
                </a:tc>
              </a:tr>
              <a:tr h="283633">
                <a:tc>
                  <a:txBody>
                    <a:bodyPr/>
                    <a:lstStyle/>
                    <a:p>
                      <a:pPr algn="l" fontAlgn="b"/>
                      <a:r>
                        <a:rPr lang="en-US" sz="1600" u="none" strike="noStrike" dirty="0">
                          <a:effectLst/>
                          <a:latin typeface="+mj-lt"/>
                        </a:rPr>
                        <a:t>Townhouse Estates</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50</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150</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1708</a:t>
                      </a:r>
                      <a:endParaRPr lang="en-US" sz="1600" b="0" i="0" u="none" strike="noStrike" dirty="0">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Haven Pointe</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191</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650</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10415</a:t>
                      </a:r>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Settlers Landing</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276</a:t>
                      </a:r>
                      <a:endParaRPr lang="en-US" sz="1600" b="0" i="0" u="none" strike="noStrike" dirty="0">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750</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10415</a:t>
                      </a:r>
                      <a:endParaRPr lang="en-US" sz="1600" b="0" i="0" u="none" strike="noStrike">
                        <a:solidFill>
                          <a:srgbClr val="000000"/>
                        </a:solidFill>
                        <a:effectLst/>
                        <a:latin typeface="+mj-lt"/>
                      </a:endParaRPr>
                    </a:p>
                  </a:txBody>
                  <a:tcPr marL="7620" marR="7620" marT="7620" marB="0" anchor="b"/>
                </a:tc>
              </a:tr>
              <a:tr h="283633">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600" b="0" i="0" u="none" strike="noStrike" dirty="0">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r>
              <a:tr h="283633">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600" b="0" i="0" u="none" strike="noStrike" dirty="0">
                        <a:solidFill>
                          <a:srgbClr val="000000"/>
                        </a:solidFill>
                        <a:effectLst/>
                        <a:latin typeface="+mj-lt"/>
                      </a:endParaRPr>
                    </a:p>
                  </a:txBody>
                  <a:tcPr marL="7620" marR="7620" marT="7620" marB="0" anchor="b"/>
                </a:tc>
                <a:tc>
                  <a:txBody>
                    <a:bodyPr/>
                    <a:lstStyle/>
                    <a:p>
                      <a:pPr algn="ctr" fontAlgn="b"/>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 </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b="1" u="sng" strike="noStrike" dirty="0">
                          <a:effectLst/>
                          <a:latin typeface="+mj-lt"/>
                        </a:rPr>
                        <a:t>Calls Per Capita</a:t>
                      </a:r>
                      <a:endParaRPr lang="en-US" sz="1600" b="1" i="0" u="sng" strike="noStrike" dirty="0">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West Haven</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0.69</a:t>
                      </a:r>
                      <a:endParaRPr lang="en-US" sz="1600" b="0" i="0" u="none" strike="noStrike" dirty="0">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Marriott-Slaterville</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1.63</a:t>
                      </a:r>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Townhouse Estates</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0.69</a:t>
                      </a:r>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Haven Pointe</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a:effectLst/>
                          <a:latin typeface="+mj-lt"/>
                        </a:rPr>
                        <a:t>0.7</a:t>
                      </a:r>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r>
              <a:tr h="283633">
                <a:tc>
                  <a:txBody>
                    <a:bodyPr/>
                    <a:lstStyle/>
                    <a:p>
                      <a:pPr algn="l" fontAlgn="b"/>
                      <a:r>
                        <a:rPr lang="en-US" sz="1600" u="none" strike="noStrike">
                          <a:effectLst/>
                          <a:latin typeface="+mj-lt"/>
                        </a:rPr>
                        <a:t>Settlers Landing</a:t>
                      </a:r>
                      <a:endParaRPr lang="en-US" sz="1600" b="0" i="0" u="none" strike="noStrike">
                        <a:solidFill>
                          <a:srgbClr val="000000"/>
                        </a:solidFill>
                        <a:effectLst/>
                        <a:latin typeface="+mj-lt"/>
                      </a:endParaRPr>
                    </a:p>
                  </a:txBody>
                  <a:tcPr marL="7620" marR="7620" marT="7620" marB="0" anchor="b"/>
                </a:tc>
                <a:tc>
                  <a:txBody>
                    <a:bodyPr/>
                    <a:lstStyle/>
                    <a:p>
                      <a:pPr algn="ctr" fontAlgn="b"/>
                      <a:r>
                        <a:rPr lang="en-US" sz="1600" u="none" strike="noStrike" dirty="0">
                          <a:effectLst/>
                          <a:latin typeface="+mj-lt"/>
                        </a:rPr>
                        <a:t>0.26</a:t>
                      </a:r>
                      <a:endParaRPr lang="en-US" sz="1600" b="0" i="0" u="none" strike="noStrike" dirty="0">
                        <a:solidFill>
                          <a:srgbClr val="000000"/>
                        </a:solidFill>
                        <a:effectLst/>
                        <a:latin typeface="+mj-lt"/>
                      </a:endParaRPr>
                    </a:p>
                  </a:txBody>
                  <a:tcPr marL="7620" marR="7620" marT="7620" marB="0" anchor="b"/>
                </a:tc>
                <a:tc>
                  <a:txBody>
                    <a:bodyPr/>
                    <a:lstStyle/>
                    <a:p>
                      <a:pPr algn="l" fontAlgn="b"/>
                      <a:endParaRPr lang="en-US" sz="1600" b="0" i="0" u="none" strike="noStrike">
                        <a:solidFill>
                          <a:srgbClr val="000000"/>
                        </a:solidFill>
                        <a:effectLst/>
                        <a:latin typeface="+mj-lt"/>
                      </a:endParaRPr>
                    </a:p>
                  </a:txBody>
                  <a:tcPr marL="7620" marR="7620" marT="7620" marB="0" anchor="b"/>
                </a:tc>
                <a:tc>
                  <a:txBody>
                    <a:bodyPr/>
                    <a:lstStyle/>
                    <a:p>
                      <a:pPr algn="l" fontAlgn="b"/>
                      <a:endParaRPr lang="en-US" sz="1600" b="0" i="0" u="none" strike="noStrike" dirty="0">
                        <a:solidFill>
                          <a:srgbClr val="000000"/>
                        </a:solidFill>
                        <a:effectLst/>
                        <a:latin typeface="+mj-lt"/>
                      </a:endParaRPr>
                    </a:p>
                  </a:txBody>
                  <a:tcPr marL="7620" marR="7620" marT="7620" marB="0" anchor="b"/>
                </a:tc>
              </a:tr>
            </a:tbl>
          </a:graphicData>
        </a:graphic>
      </p:graphicFrame>
    </p:spTree>
    <p:extLst>
      <p:ext uri="{BB962C8B-B14F-4D97-AF65-F5344CB8AC3E}">
        <p14:creationId xmlns:p14="http://schemas.microsoft.com/office/powerpoint/2010/main" val="3962465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19912"/>
          </a:xfrm>
        </p:spPr>
        <p:txBody>
          <a:bodyPr>
            <a:noAutofit/>
          </a:bodyPr>
          <a:lstStyle/>
          <a:p>
            <a:pPr algn="ctr"/>
            <a:r>
              <a:rPr lang="en-US" sz="5400" b="1" dirty="0" smtClean="0">
                <a:solidFill>
                  <a:schemeClr val="accent1">
                    <a:lumMod val="50000"/>
                  </a:schemeClr>
                </a:solidFill>
                <a:latin typeface="Lithograph" pitchFamily="2" charset="0"/>
              </a:rPr>
              <a:t>CALLS PER CAPITA</a:t>
            </a:r>
            <a:endParaRPr lang="en-US" sz="5400" b="1" dirty="0">
              <a:solidFill>
                <a:schemeClr val="accent1">
                  <a:lumMod val="50000"/>
                </a:schemeClr>
              </a:solidFill>
              <a:latin typeface="Lithograph"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3125076"/>
              </p:ext>
            </p:extLst>
          </p:nvPr>
        </p:nvGraphicFramePr>
        <p:xfrm>
          <a:off x="457200" y="1600200"/>
          <a:ext cx="8305800" cy="4952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5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noAutofit/>
          </a:bodyPr>
          <a:lstStyle/>
          <a:p>
            <a:pPr algn="ctr"/>
            <a:r>
              <a:rPr lang="en-US" sz="5400" dirty="0" smtClean="0">
                <a:solidFill>
                  <a:schemeClr val="accent1">
                    <a:lumMod val="50000"/>
                  </a:schemeClr>
                </a:solidFill>
                <a:latin typeface="Lithograph" pitchFamily="2" charset="0"/>
              </a:rPr>
              <a:t>ANALYSIS</a:t>
            </a:r>
            <a:endParaRPr lang="en-US" sz="5400" dirty="0">
              <a:solidFill>
                <a:schemeClr val="accent1">
                  <a:lumMod val="50000"/>
                </a:schemeClr>
              </a:solidFill>
              <a:latin typeface="Lithograph" pitchFamily="2" charset="0"/>
            </a:endParaRPr>
          </a:p>
        </p:txBody>
      </p:sp>
      <p:sp>
        <p:nvSpPr>
          <p:cNvPr id="3" name="Content Placeholder 2"/>
          <p:cNvSpPr>
            <a:spLocks noGrp="1"/>
          </p:cNvSpPr>
          <p:nvPr>
            <p:ph idx="1"/>
          </p:nvPr>
        </p:nvSpPr>
        <p:spPr>
          <a:xfrm>
            <a:off x="152400" y="1236785"/>
            <a:ext cx="8839200" cy="5638800"/>
          </a:xfrm>
        </p:spPr>
        <p:txBody>
          <a:bodyPr>
            <a:noAutofit/>
          </a:bodyPr>
          <a:lstStyle/>
          <a:p>
            <a:pPr marL="0" indent="0">
              <a:buNone/>
            </a:pPr>
            <a:endParaRPr lang="en-US" sz="2000" b="1" u="sng" dirty="0">
              <a:latin typeface="+mj-lt"/>
            </a:endParaRPr>
          </a:p>
          <a:p>
            <a:r>
              <a:rPr lang="en-US" sz="2000" dirty="0" smtClean="0">
                <a:latin typeface="+mj-lt"/>
              </a:rPr>
              <a:t>Call </a:t>
            </a:r>
            <a:r>
              <a:rPr lang="en-US" sz="2000" dirty="0">
                <a:latin typeface="+mj-lt"/>
              </a:rPr>
              <a:t>volume has nearly doubled over a five-year period of time (56 to 101).  A 45% increase.</a:t>
            </a:r>
          </a:p>
          <a:p>
            <a:r>
              <a:rPr lang="en-US" sz="2000" dirty="0" smtClean="0">
                <a:latin typeface="+mj-lt"/>
              </a:rPr>
              <a:t>In </a:t>
            </a:r>
            <a:r>
              <a:rPr lang="en-US" sz="2000" dirty="0">
                <a:latin typeface="+mj-lt"/>
              </a:rPr>
              <a:t>2008, the complex accounted for 2.3% of the total calls in Marriott-</a:t>
            </a:r>
            <a:r>
              <a:rPr lang="en-US" sz="2000" dirty="0" err="1">
                <a:latin typeface="+mj-lt"/>
              </a:rPr>
              <a:t>Slaterville</a:t>
            </a:r>
            <a:r>
              <a:rPr lang="en-US" sz="2000" dirty="0">
                <a:latin typeface="+mj-lt"/>
              </a:rPr>
              <a:t> City.  That percentage has steadily increased over the past five years, with the total being 4.2% in 2012.   </a:t>
            </a:r>
            <a:endParaRPr lang="en-US" sz="2000" b="1" dirty="0">
              <a:latin typeface="+mj-lt"/>
            </a:endParaRPr>
          </a:p>
          <a:p>
            <a:r>
              <a:rPr lang="en-US" sz="2000" dirty="0" smtClean="0">
                <a:latin typeface="+mj-lt"/>
              </a:rPr>
              <a:t>Priority </a:t>
            </a:r>
            <a:r>
              <a:rPr lang="en-US" sz="2000" dirty="0">
                <a:latin typeface="+mj-lt"/>
              </a:rPr>
              <a:t>1 &amp; 2 calls decreased between 2008 to 2010 but have increased from 2010 to 2012.</a:t>
            </a:r>
          </a:p>
          <a:p>
            <a:r>
              <a:rPr lang="en-US" sz="2000" dirty="0" smtClean="0">
                <a:latin typeface="+mj-lt"/>
              </a:rPr>
              <a:t>Priority </a:t>
            </a:r>
            <a:r>
              <a:rPr lang="en-US" sz="2000" dirty="0">
                <a:latin typeface="+mj-lt"/>
              </a:rPr>
              <a:t>3 &amp; 4 calls have gradually increased from 2008 to 2012.  The total has more than doubled during this five-year period of time (23 to 56</a:t>
            </a:r>
            <a:r>
              <a:rPr lang="en-US" sz="2000" dirty="0" smtClean="0">
                <a:latin typeface="+mj-lt"/>
              </a:rPr>
              <a:t>).</a:t>
            </a:r>
            <a:endParaRPr lang="en-US" sz="2000" dirty="0">
              <a:latin typeface="+mj-lt"/>
            </a:endParaRPr>
          </a:p>
          <a:p>
            <a:r>
              <a:rPr lang="en-US" sz="2000" dirty="0" smtClean="0">
                <a:latin typeface="+mj-lt"/>
              </a:rPr>
              <a:t>Marriott-</a:t>
            </a:r>
            <a:r>
              <a:rPr lang="en-US" sz="2000" dirty="0" err="1" smtClean="0">
                <a:latin typeface="+mj-lt"/>
              </a:rPr>
              <a:t>Slaterville</a:t>
            </a:r>
            <a:r>
              <a:rPr lang="en-US" sz="2000" dirty="0" smtClean="0">
                <a:latin typeface="+mj-lt"/>
              </a:rPr>
              <a:t> </a:t>
            </a:r>
            <a:r>
              <a:rPr lang="en-US" sz="2000" dirty="0">
                <a:latin typeface="+mj-lt"/>
              </a:rPr>
              <a:t>has the highest average of calls per capita (1.63) versus West Haven (0.69</a:t>
            </a:r>
            <a:r>
              <a:rPr lang="en-US" sz="2000" dirty="0" smtClean="0">
                <a:latin typeface="+mj-lt"/>
              </a:rPr>
              <a:t>).</a:t>
            </a:r>
            <a:endParaRPr lang="en-US" sz="2000" dirty="0">
              <a:latin typeface="+mj-lt"/>
            </a:endParaRPr>
          </a:p>
          <a:p>
            <a:r>
              <a:rPr lang="en-US" sz="2000" dirty="0" smtClean="0">
                <a:latin typeface="+mj-lt"/>
              </a:rPr>
              <a:t>Townhouse </a:t>
            </a:r>
            <a:r>
              <a:rPr lang="en-US" sz="2000" dirty="0">
                <a:latin typeface="+mj-lt"/>
              </a:rPr>
              <a:t>Estates and Haven Point Apartments have similar calls per capita (0.69 versus </a:t>
            </a:r>
            <a:r>
              <a:rPr lang="en-US" sz="2000" dirty="0" smtClean="0">
                <a:latin typeface="+mj-lt"/>
              </a:rPr>
              <a:t>0.70), versus </a:t>
            </a:r>
            <a:r>
              <a:rPr lang="en-US" sz="2000" dirty="0" smtClean="0">
                <a:latin typeface="+mj-lt"/>
              </a:rPr>
              <a:t>Settlers Landing </a:t>
            </a:r>
            <a:r>
              <a:rPr lang="en-US" sz="2000" dirty="0" smtClean="0">
                <a:latin typeface="+mj-lt"/>
              </a:rPr>
              <a:t>(0.26</a:t>
            </a:r>
            <a:r>
              <a:rPr lang="en-US" sz="2000" dirty="0">
                <a:latin typeface="+mj-lt"/>
              </a:rPr>
              <a:t>).</a:t>
            </a:r>
          </a:p>
          <a:p>
            <a:endParaRPr lang="en-US" sz="2000" dirty="0">
              <a:latin typeface="+mj-lt"/>
            </a:endParaRPr>
          </a:p>
        </p:txBody>
      </p:sp>
    </p:spTree>
    <p:extLst>
      <p:ext uri="{BB962C8B-B14F-4D97-AF65-F5344CB8AC3E}">
        <p14:creationId xmlns:p14="http://schemas.microsoft.com/office/powerpoint/2010/main" val="1390281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a:bodyPr>
          <a:lstStyle/>
          <a:p>
            <a:pPr algn="ctr"/>
            <a:r>
              <a:rPr lang="en-US" sz="5400" dirty="0" smtClean="0">
                <a:solidFill>
                  <a:schemeClr val="accent1">
                    <a:lumMod val="50000"/>
                  </a:schemeClr>
                </a:solidFill>
                <a:latin typeface="Lithograph" pitchFamily="2" charset="0"/>
              </a:rPr>
              <a:t>SOLUTIONS</a:t>
            </a:r>
            <a:endParaRPr lang="en-US" sz="5400" dirty="0">
              <a:solidFill>
                <a:schemeClr val="accent1">
                  <a:lumMod val="50000"/>
                </a:schemeClr>
              </a:solidFill>
              <a:latin typeface="Lithograph" pitchFamily="2" charset="0"/>
            </a:endParaRPr>
          </a:p>
        </p:txBody>
      </p:sp>
      <p:sp>
        <p:nvSpPr>
          <p:cNvPr id="3" name="Content Placeholder 2"/>
          <p:cNvSpPr>
            <a:spLocks noGrp="1"/>
          </p:cNvSpPr>
          <p:nvPr>
            <p:ph idx="1"/>
          </p:nvPr>
        </p:nvSpPr>
        <p:spPr>
          <a:xfrm>
            <a:off x="457200" y="1600200"/>
            <a:ext cx="8229600" cy="4800600"/>
          </a:xfrm>
        </p:spPr>
        <p:txBody>
          <a:bodyPr/>
          <a:lstStyle/>
          <a:p>
            <a:r>
              <a:rPr lang="en-US" dirty="0" smtClean="0"/>
              <a:t>The property owners and managers work together with the City and the Sheriff’s Office to reduce crime and evict problem tenants.</a:t>
            </a:r>
          </a:p>
          <a:p>
            <a:r>
              <a:rPr lang="en-US" dirty="0" smtClean="0"/>
              <a:t>The City implements a Good Land Lord </a:t>
            </a:r>
            <a:r>
              <a:rPr lang="en-US" dirty="0" smtClean="0"/>
              <a:t>Program </a:t>
            </a:r>
            <a:r>
              <a:rPr lang="en-US" dirty="0" smtClean="0"/>
              <a:t>to reduce crime.  The program offers incentives to property owners who are in compliance.  The program is regulated through business licensing.  The Sheriff’s Office assists in gathering information and working together with the City.</a:t>
            </a:r>
            <a:endParaRPr lang="en-US" dirty="0"/>
          </a:p>
        </p:txBody>
      </p:sp>
    </p:spTree>
    <p:extLst>
      <p:ext uri="{BB962C8B-B14F-4D97-AF65-F5344CB8AC3E}">
        <p14:creationId xmlns:p14="http://schemas.microsoft.com/office/powerpoint/2010/main" val="240395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184" y="381000"/>
            <a:ext cx="7851648" cy="1676400"/>
          </a:xfrm>
        </p:spPr>
        <p:txBody>
          <a:bodyPr>
            <a:normAutofit/>
          </a:bodyPr>
          <a:lstStyle/>
          <a:p>
            <a:pPr algn="ctr"/>
            <a:r>
              <a:rPr lang="en-US" sz="9600" dirty="0" smtClean="0">
                <a:solidFill>
                  <a:schemeClr val="tx2">
                    <a:lumMod val="90000"/>
                  </a:schemeClr>
                </a:solidFill>
              </a:rPr>
              <a:t>QUESTIONS?</a:t>
            </a:r>
            <a:endParaRPr lang="en-US" sz="9600" dirty="0">
              <a:solidFill>
                <a:schemeClr val="tx2">
                  <a:lumMod val="90000"/>
                </a:schemeClr>
              </a:solidFill>
            </a:endParaRPr>
          </a:p>
        </p:txBody>
      </p:sp>
      <p:pic>
        <p:nvPicPr>
          <p:cNvPr id="4" name="Picture 6" descr="ba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754" y="2209800"/>
            <a:ext cx="4296508" cy="416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800" dirty="0" smtClean="0">
                <a:solidFill>
                  <a:schemeClr val="accent1">
                    <a:lumMod val="50000"/>
                  </a:schemeClr>
                </a:solidFill>
                <a:latin typeface="Lithograph" pitchFamily="2" charset="0"/>
              </a:rPr>
              <a:t>CALLS FOR SERVICE</a:t>
            </a:r>
            <a:br>
              <a:rPr lang="en-US" sz="4800" dirty="0" smtClean="0">
                <a:solidFill>
                  <a:schemeClr val="accent1">
                    <a:lumMod val="50000"/>
                  </a:schemeClr>
                </a:solidFill>
                <a:latin typeface="Lithograph" pitchFamily="2" charset="0"/>
              </a:rPr>
            </a:br>
            <a:r>
              <a:rPr lang="en-US" sz="4800" dirty="0" smtClean="0">
                <a:solidFill>
                  <a:schemeClr val="accent1">
                    <a:lumMod val="50000"/>
                  </a:schemeClr>
                </a:solidFill>
                <a:latin typeface="Lithograph" pitchFamily="2" charset="0"/>
              </a:rPr>
              <a:t>5-YEAR COMPARISON</a:t>
            </a:r>
            <a:endParaRPr lang="en-US" sz="4800" dirty="0">
              <a:solidFill>
                <a:schemeClr val="accent1">
                  <a:lumMod val="50000"/>
                </a:schemeClr>
              </a:solidFill>
              <a:latin typeface="Lithograph" pitchFamily="2" charset="0"/>
            </a:endParaRPr>
          </a:p>
        </p:txBody>
      </p:sp>
      <p:sp>
        <p:nvSpPr>
          <p:cNvPr id="8" name="Content Placeholder 7"/>
          <p:cNvSpPr>
            <a:spLocks noGrp="1"/>
          </p:cNvSpPr>
          <p:nvPr>
            <p:ph sz="half" idx="1"/>
          </p:nvPr>
        </p:nvSpPr>
        <p:spPr>
          <a:xfrm>
            <a:off x="-152400" y="2971800"/>
            <a:ext cx="3581400" cy="3718715"/>
          </a:xfrm>
        </p:spPr>
        <p:txBody>
          <a:bodyPr/>
          <a:lstStyle/>
          <a:p>
            <a:pPr marL="393192" lvl="1" indent="0">
              <a:buNone/>
            </a:pPr>
            <a:r>
              <a:rPr lang="en-US" sz="3200" dirty="0" smtClean="0">
                <a:solidFill>
                  <a:schemeClr val="accent2">
                    <a:lumMod val="50000"/>
                  </a:schemeClr>
                </a:solidFill>
                <a:latin typeface="Lithograph" pitchFamily="2" charset="0"/>
              </a:rPr>
              <a:t>TOTAL CALLS</a:t>
            </a:r>
          </a:p>
          <a:p>
            <a:pPr marL="393192" lvl="1" indent="0">
              <a:buNone/>
            </a:pP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2009	     216</a:t>
            </a:r>
          </a:p>
          <a:p>
            <a:pPr marL="393192" lvl="1" indent="0">
              <a:buNone/>
            </a:pPr>
            <a:r>
              <a:rPr lang="en-US" dirty="0" smtClean="0">
                <a:solidFill>
                  <a:schemeClr val="accent1">
                    <a:lumMod val="75000"/>
                  </a:schemeClr>
                </a:solidFill>
                <a:latin typeface="Lithograph" pitchFamily="2" charset="0"/>
              </a:rPr>
              <a:t>	2010	     180</a:t>
            </a:r>
          </a:p>
          <a:p>
            <a:pPr marL="393192" lvl="1" indent="0">
              <a:buNone/>
            </a:pPr>
            <a:r>
              <a:rPr lang="en-US" dirty="0" smtClean="0">
                <a:solidFill>
                  <a:schemeClr val="accent1">
                    <a:lumMod val="75000"/>
                  </a:schemeClr>
                </a:solidFill>
                <a:latin typeface="Lithograph" pitchFamily="2" charset="0"/>
              </a:rPr>
              <a:t>	2011	     227</a:t>
            </a:r>
          </a:p>
          <a:p>
            <a:pPr marL="393192" lvl="1" indent="0">
              <a:buNone/>
            </a:pPr>
            <a:r>
              <a:rPr lang="en-US" dirty="0" smtClean="0">
                <a:solidFill>
                  <a:schemeClr val="accent1">
                    <a:lumMod val="75000"/>
                  </a:schemeClr>
                </a:solidFill>
                <a:latin typeface="Lithograph" pitchFamily="2" charset="0"/>
              </a:rPr>
              <a:t>	2012	     211</a:t>
            </a:r>
          </a:p>
          <a:p>
            <a:pPr marL="393192" lvl="1" indent="0">
              <a:buNone/>
            </a:pPr>
            <a:r>
              <a:rPr lang="en-US" dirty="0" smtClean="0">
                <a:solidFill>
                  <a:schemeClr val="accent1">
                    <a:lumMod val="75000"/>
                  </a:schemeClr>
                </a:solidFill>
                <a:latin typeface="Lithograph" pitchFamily="2" charset="0"/>
              </a:rPr>
              <a:t>	2013	     229</a:t>
            </a:r>
          </a:p>
          <a:p>
            <a:pPr marL="393192" lvl="1" indent="0">
              <a:buNone/>
            </a:pPr>
            <a:endParaRPr lang="en-US" dirty="0" smtClean="0">
              <a:latin typeface="Lithograph" pitchFamily="2" charset="0"/>
            </a:endParaRPr>
          </a:p>
          <a:p>
            <a:pPr marL="393192" lvl="1"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93106659"/>
              </p:ext>
            </p:extLst>
          </p:nvPr>
        </p:nvGraphicFramePr>
        <p:xfrm>
          <a:off x="3429000" y="2209800"/>
          <a:ext cx="5334000" cy="443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40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27888"/>
          </a:xfrm>
        </p:spPr>
        <p:txBody>
          <a:bodyPr>
            <a:noAutofit/>
          </a:bodyPr>
          <a:lstStyle/>
          <a:p>
            <a:pPr algn="ctr"/>
            <a:r>
              <a:rPr lang="en-US" sz="4400" dirty="0" smtClean="0">
                <a:solidFill>
                  <a:schemeClr val="accent1">
                    <a:lumMod val="50000"/>
                  </a:schemeClr>
                </a:solidFill>
                <a:latin typeface="Lithograph" pitchFamily="2" charset="0"/>
              </a:rPr>
              <a:t>1100 West Burglaries</a:t>
            </a:r>
            <a:endParaRPr lang="en-US" sz="4400" dirty="0">
              <a:solidFill>
                <a:schemeClr val="accent1">
                  <a:lumMod val="50000"/>
                </a:schemeClr>
              </a:solidFill>
              <a:latin typeface="Lithograph" pitchFamily="2" charset="0"/>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latin typeface="+mj-lt"/>
              </a:rPr>
              <a:t>Between the 18</a:t>
            </a:r>
            <a:r>
              <a:rPr lang="en-US" baseline="30000" dirty="0" smtClean="0">
                <a:latin typeface="+mj-lt"/>
              </a:rPr>
              <a:t>th</a:t>
            </a:r>
            <a:r>
              <a:rPr lang="en-US" dirty="0" smtClean="0">
                <a:latin typeface="+mj-lt"/>
              </a:rPr>
              <a:t> and 20</a:t>
            </a:r>
            <a:r>
              <a:rPr lang="en-US" baseline="30000" dirty="0" smtClean="0">
                <a:latin typeface="+mj-lt"/>
              </a:rPr>
              <a:t>th</a:t>
            </a:r>
            <a:r>
              <a:rPr lang="en-US" dirty="0" smtClean="0">
                <a:latin typeface="+mj-lt"/>
              </a:rPr>
              <a:t>, several crimes took place at numerous businesses along 1100 West.  The suspects cut through chain-link fences to gain access to the lots.  One suspect was captured on surveillance video but has yet to be identified.</a:t>
            </a:r>
          </a:p>
          <a:p>
            <a:pPr lvl="1"/>
            <a:r>
              <a:rPr lang="en-US" dirty="0" smtClean="0">
                <a:latin typeface="+mj-lt"/>
              </a:rPr>
              <a:t>Burglary – Lost Recovery 1668 S. 1100 W.  Back fence is cut.  One vehicle is stolen.  Two motorhomes, five trailers, and six cars are burglarized.</a:t>
            </a:r>
          </a:p>
          <a:p>
            <a:pPr lvl="1"/>
            <a:r>
              <a:rPr lang="en-US" dirty="0" smtClean="0">
                <a:latin typeface="+mj-lt"/>
              </a:rPr>
              <a:t>Burglary – Bottom Line Sales 1636 S. 1100 W.  Fence cut.  Trailers burglarized.</a:t>
            </a:r>
          </a:p>
          <a:p>
            <a:pPr lvl="1"/>
            <a:r>
              <a:rPr lang="en-US" dirty="0" smtClean="0">
                <a:latin typeface="+mj-lt"/>
              </a:rPr>
              <a:t>Criminal mischief – Fences cut at 1554 S. 1100 W.</a:t>
            </a:r>
          </a:p>
          <a:p>
            <a:pPr lvl="1"/>
            <a:r>
              <a:rPr lang="en-US" dirty="0" smtClean="0">
                <a:latin typeface="+mj-lt"/>
              </a:rPr>
              <a:t>Criminal mischief – Fences cut at 1636 S. 1100 W.</a:t>
            </a:r>
          </a:p>
        </p:txBody>
      </p:sp>
    </p:spTree>
    <p:extLst>
      <p:ext uri="{BB962C8B-B14F-4D97-AF65-F5344CB8AC3E}">
        <p14:creationId xmlns:p14="http://schemas.microsoft.com/office/powerpoint/2010/main" val="2583051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91312"/>
          </a:xfrm>
        </p:spPr>
        <p:txBody>
          <a:bodyPr>
            <a:normAutofit fontScale="90000"/>
          </a:bodyPr>
          <a:lstStyle/>
          <a:p>
            <a:pPr algn="ctr"/>
            <a:r>
              <a:rPr lang="en-US" dirty="0" smtClean="0">
                <a:solidFill>
                  <a:schemeClr val="accent1">
                    <a:lumMod val="50000"/>
                  </a:schemeClr>
                </a:solidFill>
                <a:latin typeface="Lithograph" pitchFamily="2" charset="0"/>
              </a:rPr>
              <a:t>1100 W 17</a:t>
            </a:r>
            <a:r>
              <a:rPr lang="en-US" baseline="30000" dirty="0" smtClean="0">
                <a:solidFill>
                  <a:schemeClr val="accent1">
                    <a:lumMod val="50000"/>
                  </a:schemeClr>
                </a:solidFill>
                <a:latin typeface="Lithograph" pitchFamily="2" charset="0"/>
              </a:rPr>
              <a:t>th</a:t>
            </a:r>
            <a:r>
              <a:rPr lang="en-US" dirty="0" smtClean="0">
                <a:solidFill>
                  <a:schemeClr val="accent1">
                    <a:lumMod val="50000"/>
                  </a:schemeClr>
                </a:solidFill>
                <a:latin typeface="Lithograph" pitchFamily="2" charset="0"/>
              </a:rPr>
              <a:t> Street</a:t>
            </a:r>
            <a:endParaRPr lang="en-US" dirty="0">
              <a:solidFill>
                <a:schemeClr val="accent1">
                  <a:lumMod val="50000"/>
                </a:schemeClr>
              </a:solidFill>
              <a:latin typeface="Lithograph"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1"/>
            <a:ext cx="8686800" cy="5257800"/>
          </a:xfrm>
        </p:spPr>
      </p:pic>
    </p:spTree>
    <p:extLst>
      <p:ext uri="{BB962C8B-B14F-4D97-AF65-F5344CB8AC3E}">
        <p14:creationId xmlns:p14="http://schemas.microsoft.com/office/powerpoint/2010/main" val="321436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447800"/>
            <a:ext cx="8229600" cy="627888"/>
          </a:xfrm>
        </p:spPr>
        <p:txBody>
          <a:bodyPr>
            <a:noAutofit/>
          </a:bodyPr>
          <a:lstStyle/>
          <a:p>
            <a:pPr algn="ctr"/>
            <a:r>
              <a:rPr lang="en-US" sz="4400" dirty="0" smtClean="0">
                <a:solidFill>
                  <a:schemeClr val="accent1">
                    <a:lumMod val="50000"/>
                  </a:schemeClr>
                </a:solidFill>
                <a:latin typeface="Lithograph" pitchFamily="2" charset="0"/>
              </a:rPr>
              <a:t>ASSAULT ON A POLICE OFFICER</a:t>
            </a:r>
            <a:endParaRPr lang="en-US" sz="4400" dirty="0">
              <a:solidFill>
                <a:schemeClr val="accent1">
                  <a:lumMod val="50000"/>
                </a:schemeClr>
              </a:solidFill>
              <a:latin typeface="Lithograph" pitchFamily="2" charset="0"/>
            </a:endParaRPr>
          </a:p>
        </p:txBody>
      </p:sp>
      <p:sp>
        <p:nvSpPr>
          <p:cNvPr id="9" name="Content Placeholder 8"/>
          <p:cNvSpPr>
            <a:spLocks noGrp="1"/>
          </p:cNvSpPr>
          <p:nvPr>
            <p:ph sz="half" idx="1"/>
          </p:nvPr>
        </p:nvSpPr>
        <p:spPr>
          <a:xfrm>
            <a:off x="228600" y="2133600"/>
            <a:ext cx="3810000" cy="4434840"/>
          </a:xfrm>
        </p:spPr>
        <p:txBody>
          <a:bodyPr>
            <a:normAutofit fontScale="85000" lnSpcReduction="20000"/>
          </a:bodyPr>
          <a:lstStyle/>
          <a:p>
            <a:r>
              <a:rPr lang="en-US" dirty="0" smtClean="0">
                <a:latin typeface="+mj-lt"/>
              </a:rPr>
              <a:t>On 01/14/2013 Deputy Lavely and Sgt. Butler responded to </a:t>
            </a:r>
            <a:r>
              <a:rPr lang="en-US" dirty="0">
                <a:latin typeface="+mj-lt"/>
              </a:rPr>
              <a:t>a</a:t>
            </a:r>
            <a:r>
              <a:rPr lang="en-US" dirty="0" smtClean="0">
                <a:latin typeface="+mj-lt"/>
              </a:rPr>
              <a:t> </a:t>
            </a:r>
            <a:r>
              <a:rPr lang="en-US" dirty="0" smtClean="0">
                <a:latin typeface="+mj-lt"/>
              </a:rPr>
              <a:t>residence </a:t>
            </a:r>
            <a:r>
              <a:rPr lang="en-US" dirty="0" smtClean="0">
                <a:latin typeface="+mj-lt"/>
              </a:rPr>
              <a:t>on west</a:t>
            </a:r>
            <a:r>
              <a:rPr lang="en-US" dirty="0" smtClean="0">
                <a:latin typeface="+mj-lt"/>
              </a:rPr>
              <a:t> 17</a:t>
            </a:r>
            <a:r>
              <a:rPr lang="en-US" baseline="30000" dirty="0" smtClean="0">
                <a:latin typeface="+mj-lt"/>
              </a:rPr>
              <a:t>th</a:t>
            </a:r>
            <a:r>
              <a:rPr lang="en-US" dirty="0" smtClean="0">
                <a:latin typeface="+mj-lt"/>
              </a:rPr>
              <a:t> Street to deal with </a:t>
            </a:r>
            <a:r>
              <a:rPr lang="en-US" dirty="0" smtClean="0">
                <a:latin typeface="+mj-lt"/>
              </a:rPr>
              <a:t>a suicidal subject.  The male ended up fighting with deputies and was subdued by a Taser.  After the suspect was </a:t>
            </a:r>
            <a:r>
              <a:rPr lang="en-US" dirty="0" smtClean="0">
                <a:latin typeface="+mj-lt"/>
              </a:rPr>
              <a:t>secured, </a:t>
            </a:r>
            <a:r>
              <a:rPr lang="en-US" dirty="0" smtClean="0">
                <a:latin typeface="+mj-lt"/>
              </a:rPr>
              <a:t>it was discovered all the burners on the stove were </a:t>
            </a:r>
            <a:r>
              <a:rPr lang="en-US" dirty="0" smtClean="0">
                <a:latin typeface="+mj-lt"/>
              </a:rPr>
              <a:t>turned on</a:t>
            </a:r>
            <a:r>
              <a:rPr lang="en-US" dirty="0" smtClean="0">
                <a:latin typeface="+mj-lt"/>
              </a:rPr>
              <a:t>, filling the house with gas.  It appears the suspect may have been planning to kill himself by blowing up the residence.</a:t>
            </a:r>
            <a:endParaRPr lang="en-US" dirty="0">
              <a:latin typeface="+mj-lt"/>
            </a:endParaRPr>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14800" y="2590800"/>
            <a:ext cx="2344615" cy="293076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590800"/>
            <a:ext cx="2362200" cy="2952750"/>
          </a:xfrm>
          <a:prstGeom prst="rect">
            <a:avLst/>
          </a:prstGeom>
        </p:spPr>
      </p:pic>
    </p:spTree>
    <p:extLst>
      <p:ext uri="{BB962C8B-B14F-4D97-AF65-F5344CB8AC3E}">
        <p14:creationId xmlns:p14="http://schemas.microsoft.com/office/powerpoint/2010/main" val="372561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008888"/>
          </a:xfrm>
        </p:spPr>
        <p:txBody>
          <a:bodyPr>
            <a:normAutofit/>
          </a:bodyPr>
          <a:lstStyle/>
          <a:p>
            <a:pPr algn="ctr"/>
            <a:r>
              <a:rPr lang="en-US" sz="5400" dirty="0" smtClean="0">
                <a:solidFill>
                  <a:schemeClr val="accent1">
                    <a:lumMod val="50000"/>
                  </a:schemeClr>
                </a:solidFill>
                <a:latin typeface="Lithograph" pitchFamily="2" charset="0"/>
              </a:rPr>
              <a:t>CALL BREAKDOWN</a:t>
            </a:r>
            <a:endParaRPr lang="en-US" sz="5400" dirty="0">
              <a:solidFill>
                <a:schemeClr val="accent1">
                  <a:lumMod val="50000"/>
                </a:schemeClr>
              </a:solidFill>
              <a:latin typeface="Lithograph" pitchFamily="2" charset="0"/>
            </a:endParaRPr>
          </a:p>
        </p:txBody>
      </p:sp>
      <p:sp>
        <p:nvSpPr>
          <p:cNvPr id="5" name="Text Placeholder 4"/>
          <p:cNvSpPr>
            <a:spLocks noGrp="1"/>
          </p:cNvSpPr>
          <p:nvPr>
            <p:ph sz="half" idx="2"/>
          </p:nvPr>
        </p:nvSpPr>
        <p:spPr>
          <a:xfrm>
            <a:off x="-381000" y="2286000"/>
            <a:ext cx="3581400" cy="4434840"/>
          </a:xfrm>
        </p:spPr>
        <p:txBody>
          <a:bodyPr/>
          <a:lstStyle/>
          <a:p>
            <a:pPr marL="0" indent="0" algn="ctr">
              <a:buNone/>
            </a:pPr>
            <a:r>
              <a:rPr lang="en-US" sz="3200" dirty="0" smtClean="0">
                <a:solidFill>
                  <a:schemeClr val="accent2">
                    <a:lumMod val="75000"/>
                  </a:schemeClr>
                </a:solidFill>
                <a:latin typeface="Lithograph" pitchFamily="2" charset="0"/>
              </a:rPr>
              <a:t>   FEBRUARY</a:t>
            </a:r>
          </a:p>
          <a:p>
            <a:pPr marL="0" indent="0" algn="ctr">
              <a:buNone/>
            </a:pPr>
            <a:r>
              <a:rPr lang="en-US" sz="2400" dirty="0" smtClean="0">
                <a:solidFill>
                  <a:schemeClr val="accent2">
                    <a:lumMod val="50000"/>
                  </a:schemeClr>
                </a:solidFill>
                <a:latin typeface="Lithograph" pitchFamily="2" charset="0"/>
              </a:rPr>
              <a:t>   250 calls</a:t>
            </a:r>
          </a:p>
          <a:p>
            <a:pPr marL="0" indent="0" algn="ctr">
              <a:buNone/>
            </a:pPr>
            <a:endParaRPr lang="en-US" sz="1200" dirty="0">
              <a:solidFill>
                <a:schemeClr val="tx2">
                  <a:lumMod val="50000"/>
                </a:schemeClr>
              </a:solidFill>
              <a:latin typeface="Benguiat Bk BT" pitchFamily="18" charset="0"/>
            </a:endParaRPr>
          </a:p>
          <a:p>
            <a:pPr marL="0" indent="0">
              <a:buNone/>
            </a:pPr>
            <a:r>
              <a:rPr lang="en-US" sz="2000" dirty="0">
                <a:solidFill>
                  <a:schemeClr val="tx2">
                    <a:lumMod val="50000"/>
                  </a:schemeClr>
                </a:solidFill>
                <a:latin typeface="Benguiat Bk BT" pitchFamily="18" charset="0"/>
              </a:rPr>
              <a:t>	</a:t>
            </a:r>
            <a:r>
              <a:rPr lang="en-US" sz="2000" dirty="0" smtClean="0">
                <a:solidFill>
                  <a:schemeClr val="accent1">
                    <a:lumMod val="50000"/>
                  </a:schemeClr>
                </a:solidFill>
                <a:latin typeface="Benguiat Bk BT" pitchFamily="18" charset="0"/>
              </a:rPr>
              <a:t>Priority 1 – 145</a:t>
            </a:r>
          </a:p>
          <a:p>
            <a:pPr marL="0" indent="0">
              <a:buNone/>
            </a:pPr>
            <a:r>
              <a:rPr lang="en-US" sz="2000" dirty="0" smtClean="0">
                <a:solidFill>
                  <a:schemeClr val="accent1">
                    <a:lumMod val="50000"/>
                  </a:schemeClr>
                </a:solidFill>
                <a:latin typeface="Benguiat Bk BT" pitchFamily="18" charset="0"/>
              </a:rPr>
              <a:t>	Priority 2 – 10</a:t>
            </a:r>
          </a:p>
          <a:p>
            <a:pPr marL="0" indent="0">
              <a:buNone/>
            </a:pPr>
            <a:r>
              <a:rPr lang="en-US" sz="2000" dirty="0" smtClean="0">
                <a:solidFill>
                  <a:schemeClr val="accent1">
                    <a:lumMod val="50000"/>
                  </a:schemeClr>
                </a:solidFill>
                <a:latin typeface="Benguiat Bk BT" pitchFamily="18" charset="0"/>
              </a:rPr>
              <a:t>	Priority 3 – 32</a:t>
            </a:r>
          </a:p>
          <a:p>
            <a:pPr marL="0" indent="0">
              <a:buNone/>
            </a:pPr>
            <a:r>
              <a:rPr lang="en-US" sz="2000" dirty="0" smtClean="0">
                <a:solidFill>
                  <a:schemeClr val="accent1">
                    <a:lumMod val="50000"/>
                  </a:schemeClr>
                </a:solidFill>
                <a:latin typeface="Benguiat Bk BT" pitchFamily="18" charset="0"/>
              </a:rPr>
              <a:t>	Priority 4 – 60</a:t>
            </a:r>
          </a:p>
          <a:p>
            <a:pPr marL="0" indent="0">
              <a:buNone/>
            </a:pPr>
            <a:r>
              <a:rPr lang="en-US" sz="2000" dirty="0" smtClean="0">
                <a:solidFill>
                  <a:schemeClr val="accent1">
                    <a:lumMod val="50000"/>
                  </a:schemeClr>
                </a:solidFill>
                <a:latin typeface="Benguiat Bk BT" pitchFamily="18" charset="0"/>
              </a:rPr>
              <a:t>	Priority 5 – 0</a:t>
            </a:r>
          </a:p>
          <a:p>
            <a:pPr marL="0" indent="0">
              <a:buNone/>
            </a:pPr>
            <a:r>
              <a:rPr lang="en-US" sz="2000" dirty="0" smtClean="0">
                <a:solidFill>
                  <a:schemeClr val="accent1">
                    <a:lumMod val="50000"/>
                  </a:schemeClr>
                </a:solidFill>
                <a:latin typeface="Benguiat Bk BT" pitchFamily="18" charset="0"/>
              </a:rPr>
              <a:t>	Priority 6 - </a:t>
            </a:r>
            <a:r>
              <a:rPr lang="en-US" sz="2000" dirty="0">
                <a:solidFill>
                  <a:schemeClr val="accent1">
                    <a:lumMod val="50000"/>
                  </a:schemeClr>
                </a:solidFill>
                <a:latin typeface="Benguiat Bk BT" pitchFamily="18" charset="0"/>
              </a:rPr>
              <a:t>3</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18895056"/>
              </p:ext>
            </p:extLst>
          </p:nvPr>
        </p:nvGraphicFramePr>
        <p:xfrm>
          <a:off x="3048000" y="1676400"/>
          <a:ext cx="5867399" cy="4953004"/>
        </p:xfrm>
        <a:graphic>
          <a:graphicData uri="http://schemas.openxmlformats.org/drawingml/2006/table">
            <a:tbl>
              <a:tblPr>
                <a:tableStyleId>{5C22544A-7EE6-4342-B048-85BDC9FD1C3A}</a:tableStyleId>
              </a:tblPr>
              <a:tblGrid>
                <a:gridCol w="1849361"/>
                <a:gridCol w="625324"/>
                <a:gridCol w="918029"/>
                <a:gridCol w="1849361"/>
                <a:gridCol w="625324"/>
              </a:tblGrid>
              <a:tr h="257964">
                <a:tc>
                  <a:txBody>
                    <a:bodyPr/>
                    <a:lstStyle/>
                    <a:p>
                      <a:pPr algn="l" fontAlgn="b"/>
                      <a:r>
                        <a:rPr lang="en-US" sz="900" u="none" strike="noStrike" dirty="0">
                          <a:effectLst/>
                        </a:rPr>
                        <a:t> </a:t>
                      </a:r>
                      <a:endParaRPr lang="en-US" sz="900" b="0" i="0" u="none" strike="noStrike" dirty="0">
                        <a:solidFill>
                          <a:srgbClr val="DCE6F1"/>
                        </a:solidFill>
                        <a:effectLst/>
                        <a:latin typeface="Constantia"/>
                      </a:endParaRPr>
                    </a:p>
                  </a:txBody>
                  <a:tcPr marL="5495" marR="5495" marT="5495" marB="0" anchor="b"/>
                </a:tc>
                <a:tc>
                  <a:txBody>
                    <a:bodyPr/>
                    <a:lstStyle/>
                    <a:p>
                      <a:pPr algn="l"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ctr" fontAlgn="b"/>
                      <a:r>
                        <a:rPr lang="en-US" sz="1400" b="1" u="sng" strike="noStrike" dirty="0">
                          <a:effectLst/>
                        </a:rPr>
                        <a:t>REPORTS</a:t>
                      </a:r>
                      <a:endParaRPr lang="en-US" sz="1400" b="1" i="0" u="sng" strike="noStrike" dirty="0">
                        <a:solidFill>
                          <a:srgbClr val="000000"/>
                        </a:solidFill>
                        <a:effectLst/>
                        <a:latin typeface="Constantia"/>
                      </a:endParaRPr>
                    </a:p>
                  </a:txBody>
                  <a:tcPr marL="5495" marR="5495" marT="5495" marB="0" anchor="b"/>
                </a:tc>
                <a:tc>
                  <a:txBody>
                    <a:bodyPr/>
                    <a:lstStyle/>
                    <a:p>
                      <a:pPr algn="l"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r>
              <a:tr h="227926">
                <a:tc>
                  <a:txBody>
                    <a:bodyPr/>
                    <a:lstStyle/>
                    <a:p>
                      <a:pPr algn="l" rtl="0" fontAlgn="b"/>
                      <a:r>
                        <a:rPr lang="en-US" sz="1400" b="1" u="sng" strike="noStrike" dirty="0">
                          <a:effectLst/>
                        </a:rPr>
                        <a:t>CALL DESCRIPTION</a:t>
                      </a:r>
                      <a:endParaRPr lang="en-US" sz="1400" b="1" i="0" u="sng" strike="noStrike" dirty="0">
                        <a:solidFill>
                          <a:srgbClr val="000000"/>
                        </a:solidFill>
                        <a:effectLst/>
                        <a:latin typeface="Constantia"/>
                      </a:endParaRPr>
                    </a:p>
                  </a:txBody>
                  <a:tcPr marL="5495" marR="5495" marT="5495" marB="0" anchor="b"/>
                </a:tc>
                <a:tc>
                  <a:txBody>
                    <a:bodyPr/>
                    <a:lstStyle/>
                    <a:p>
                      <a:pPr algn="ctr" rtl="0" fontAlgn="b"/>
                      <a:r>
                        <a:rPr lang="en-US" sz="1400" b="1" u="sng" strike="noStrike" dirty="0">
                          <a:effectLst/>
                        </a:rPr>
                        <a:t>TOTAL</a:t>
                      </a:r>
                      <a:endParaRPr lang="en-US" sz="1400" b="1" i="0" u="sng" strike="noStrike" dirty="0">
                        <a:solidFill>
                          <a:srgbClr val="000000"/>
                        </a:solidFill>
                        <a:effectLst/>
                        <a:latin typeface="Constantia"/>
                      </a:endParaRPr>
                    </a:p>
                  </a:txBody>
                  <a:tcPr marL="5495" marR="5495" marT="5495" marB="0" anchor="b"/>
                </a:tc>
                <a:tc>
                  <a:txBody>
                    <a:bodyPr/>
                    <a:lstStyle/>
                    <a:p>
                      <a:pPr algn="l" rtl="0" fontAlgn="b"/>
                      <a:r>
                        <a:rPr lang="en-US" sz="1400" b="1" u="none" strike="noStrike" dirty="0">
                          <a:effectLst/>
                        </a:rPr>
                        <a:t> </a:t>
                      </a:r>
                      <a:endParaRPr lang="en-US" sz="1400" b="1" i="0" u="none" strike="noStrike" dirty="0">
                        <a:solidFill>
                          <a:srgbClr val="000000"/>
                        </a:solidFill>
                        <a:effectLst/>
                        <a:latin typeface="Constantia"/>
                      </a:endParaRPr>
                    </a:p>
                  </a:txBody>
                  <a:tcPr marL="5495" marR="5495" marT="5495" marB="0" anchor="b"/>
                </a:tc>
                <a:tc>
                  <a:txBody>
                    <a:bodyPr/>
                    <a:lstStyle/>
                    <a:p>
                      <a:pPr algn="l" rtl="0" fontAlgn="b"/>
                      <a:r>
                        <a:rPr lang="en-US" sz="1400" b="1" u="sng" strike="noStrike" dirty="0">
                          <a:effectLst/>
                        </a:rPr>
                        <a:t>CALL DESCRIPTION</a:t>
                      </a:r>
                      <a:endParaRPr lang="en-US" sz="1400" b="1" i="0" u="sng" strike="noStrike" dirty="0">
                        <a:solidFill>
                          <a:srgbClr val="000000"/>
                        </a:solidFill>
                        <a:effectLst/>
                        <a:latin typeface="Constantia"/>
                      </a:endParaRPr>
                    </a:p>
                  </a:txBody>
                  <a:tcPr marL="5495" marR="5495" marT="5495" marB="0" anchor="b"/>
                </a:tc>
                <a:tc>
                  <a:txBody>
                    <a:bodyPr/>
                    <a:lstStyle/>
                    <a:p>
                      <a:pPr algn="ctr" rtl="0" fontAlgn="b"/>
                      <a:r>
                        <a:rPr lang="en-US" sz="1400" b="1" u="sng" strike="noStrike" dirty="0">
                          <a:effectLst/>
                        </a:rPr>
                        <a:t>TOTAL</a:t>
                      </a:r>
                      <a:endParaRPr lang="en-US" sz="1400" b="1" i="0" u="sng"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Abandoned vehicles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2</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Parking problems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Alarms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Police assistance</a:t>
                      </a:r>
                      <a:endParaRPr lang="en-US" sz="1200" b="0" i="0" u="none" strike="noStrike" dirty="0">
                        <a:solidFill>
                          <a:srgbClr val="000000"/>
                        </a:solidFill>
                        <a:effectLst/>
                        <a:latin typeface="Calibri"/>
                      </a:endParaRPr>
                    </a:p>
                  </a:txBody>
                  <a:tcPr marL="5495" marR="5495" marT="549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5495" marR="5495" marT="5495" marB="0" anchor="b"/>
                </a:tc>
              </a:tr>
              <a:tr h="249364">
                <a:tc>
                  <a:txBody>
                    <a:bodyPr/>
                    <a:lstStyle/>
                    <a:p>
                      <a:pPr algn="l" rtl="0" fontAlgn="b"/>
                      <a:r>
                        <a:rPr lang="en-US" sz="1200" u="none" strike="noStrike" dirty="0">
                          <a:effectLst/>
                        </a:rPr>
                        <a:t>Animal complaints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9</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Premise checks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17</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Assaults</a:t>
                      </a:r>
                      <a:endParaRPr lang="en-US" sz="12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Property damage</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fontAlgn="b"/>
                      <a:r>
                        <a:rPr lang="en-US" sz="1200" u="none" strike="noStrike" dirty="0">
                          <a:effectLst/>
                        </a:rPr>
                        <a:t>Assist other jurisdictions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Sex offenses</a:t>
                      </a:r>
                      <a:endParaRPr lang="en-US" sz="12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solidFill>
                      <a:srgbClr val="FFFF00"/>
                    </a:solidFill>
                  </a:tcPr>
                </a:tc>
              </a:tr>
              <a:tr h="249364">
                <a:tc>
                  <a:txBody>
                    <a:bodyPr/>
                    <a:lstStyle/>
                    <a:p>
                      <a:pPr algn="l" rtl="0" fontAlgn="b"/>
                      <a:r>
                        <a:rPr lang="en-US" sz="1200" u="none" strike="noStrike" dirty="0">
                          <a:effectLst/>
                        </a:rPr>
                        <a:t>Burglaries</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FF0000"/>
                    </a:solidFill>
                  </a:tcPr>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Stolen vehicle</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solidFill>
                      <a:srgbClr val="FF0000"/>
                    </a:solidFill>
                  </a:tcPr>
                </a:tc>
              </a:tr>
              <a:tr h="249364">
                <a:tc>
                  <a:txBody>
                    <a:bodyPr/>
                    <a:lstStyle/>
                    <a:p>
                      <a:pPr algn="l" rtl="0" fontAlgn="b"/>
                      <a:r>
                        <a:rPr lang="en-US" sz="1200" u="none" strike="noStrike" dirty="0">
                          <a:effectLst/>
                        </a:rPr>
                        <a:t>Citizen assists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5</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Suspicious activity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5</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Civil disputes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Telephone harassment</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Community policing</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14</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Thefts</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2</a:t>
                      </a:r>
                      <a:endParaRPr lang="en-US" sz="1400" b="0" i="0" u="none" strike="noStrike" dirty="0">
                        <a:solidFill>
                          <a:srgbClr val="000000"/>
                        </a:solidFill>
                        <a:effectLst/>
                        <a:latin typeface="Constantia"/>
                      </a:endParaRPr>
                    </a:p>
                  </a:txBody>
                  <a:tcPr marL="5495" marR="5495" marT="5495" marB="0" anchor="b">
                    <a:solidFill>
                      <a:srgbClr val="FF0000"/>
                    </a:solidFill>
                  </a:tcPr>
                </a:tc>
              </a:tr>
              <a:tr h="249364">
                <a:tc>
                  <a:txBody>
                    <a:bodyPr/>
                    <a:lstStyle/>
                    <a:p>
                      <a:pPr algn="l" rtl="0" fontAlgn="b"/>
                      <a:r>
                        <a:rPr lang="en-US" sz="1200" u="none" strike="noStrike" dirty="0">
                          <a:effectLst/>
                        </a:rPr>
                        <a:t>Criminal mischief</a:t>
                      </a:r>
                      <a:endParaRPr lang="en-US" sz="1200" b="0" i="0" u="none" strike="noStrike" dirty="0">
                        <a:solidFill>
                          <a:srgbClr val="000000"/>
                        </a:solidFill>
                        <a:effectLst/>
                        <a:latin typeface="Constantia"/>
                      </a:endParaRPr>
                    </a:p>
                  </a:txBody>
                  <a:tcPr marL="5495" marR="5495" marT="5495" marB="0" anchor="b">
                    <a:solidFill>
                      <a:srgbClr val="92D050"/>
                    </a:solidFill>
                  </a:tcPr>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solidFill>
                      <a:srgbClr val="92D050"/>
                    </a:solidFill>
                  </a:tcPr>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Threatened </a:t>
                      </a:r>
                      <a:r>
                        <a:rPr lang="en-US" sz="1200" u="none" strike="noStrike" dirty="0" smtClean="0">
                          <a:effectLst/>
                        </a:rPr>
                        <a:t>suicide</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Disorderly conduct</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hazards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4</a:t>
                      </a:r>
                      <a:endParaRPr lang="en-US" sz="1400" b="0" i="0" u="none" strike="noStrike" dirty="0">
                        <a:solidFill>
                          <a:srgbClr val="000000"/>
                        </a:solidFill>
                        <a:effectLst/>
                        <a:latin typeface="Constantia"/>
                      </a:endParaRPr>
                    </a:p>
                  </a:txBody>
                  <a:tcPr marL="5495" marR="5495" marT="5495" marB="0" anchor="b"/>
                </a:tc>
              </a:tr>
              <a:tr h="227926">
                <a:tc>
                  <a:txBody>
                    <a:bodyPr/>
                    <a:lstStyle/>
                    <a:p>
                      <a:pPr algn="l" rtl="0" fontAlgn="b"/>
                      <a:r>
                        <a:rPr lang="en-US" sz="1200" u="none" strike="noStrike" dirty="0">
                          <a:effectLst/>
                        </a:rPr>
                        <a:t>Disturbance – family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accidents property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8</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Drug violations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accidents injury</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DUIs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Traffic stops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123</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Frauds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Vehicle burglaries</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400" u="none" strike="noStrike" dirty="0">
                          <a:effectLst/>
                        </a:rPr>
                        <a:t>3</a:t>
                      </a:r>
                      <a:endParaRPr lang="en-US" sz="1400" b="0" i="0" u="none" strike="noStrike" dirty="0">
                        <a:solidFill>
                          <a:srgbClr val="000000"/>
                        </a:solidFill>
                        <a:effectLst/>
                        <a:latin typeface="Constantia"/>
                      </a:endParaRPr>
                    </a:p>
                  </a:txBody>
                  <a:tcPr marL="5495" marR="5495" marT="5495" marB="0" anchor="b">
                    <a:solidFill>
                      <a:srgbClr val="FF0000"/>
                    </a:solidFill>
                  </a:tcPr>
                </a:tc>
              </a:tr>
              <a:tr h="249364">
                <a:tc>
                  <a:txBody>
                    <a:bodyPr/>
                    <a:lstStyle/>
                    <a:p>
                      <a:pPr algn="l" rtl="0" fontAlgn="b"/>
                      <a:r>
                        <a:rPr lang="en-US" sz="1200" u="none" strike="noStrike" dirty="0">
                          <a:effectLst/>
                        </a:rPr>
                        <a:t>Keep the peace</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2</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rtl="0" fontAlgn="b"/>
                      <a:r>
                        <a:rPr lang="en-US" sz="1200" u="none" strike="noStrike" dirty="0">
                          <a:effectLst/>
                        </a:rPr>
                        <a:t>Warrants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0</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Medicals</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4</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Welfare check</a:t>
                      </a:r>
                      <a:endParaRPr lang="en-US" sz="1200" b="0" i="0" u="none" strike="noStrike" dirty="0">
                        <a:solidFill>
                          <a:srgbClr val="000000"/>
                        </a:solidFill>
                        <a:effectLst/>
                        <a:latin typeface="Constantia"/>
                      </a:endParaRPr>
                    </a:p>
                  </a:txBody>
                  <a:tcPr marL="5495" marR="5495" marT="549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r>
              <a:tr h="249364">
                <a:tc>
                  <a:txBody>
                    <a:bodyPr/>
                    <a:lstStyle/>
                    <a:p>
                      <a:pPr algn="l" rtl="0" fontAlgn="b"/>
                      <a:r>
                        <a:rPr lang="en-US" sz="1200" u="none" strike="noStrike" dirty="0">
                          <a:effectLst/>
                        </a:rPr>
                        <a:t>Motorists assist</a:t>
                      </a:r>
                      <a:endParaRPr lang="en-US" sz="1200" b="0" i="0" u="none" strike="noStrike" dirty="0">
                        <a:solidFill>
                          <a:srgbClr val="000000"/>
                        </a:solidFill>
                        <a:effectLst/>
                        <a:latin typeface="Constantia"/>
                      </a:endParaRPr>
                    </a:p>
                  </a:txBody>
                  <a:tcPr marL="5495" marR="5495" marT="5495" marB="0" anchor="b"/>
                </a:tc>
                <a:tc>
                  <a:txBody>
                    <a:bodyPr/>
                    <a:lstStyle/>
                    <a:p>
                      <a:pPr algn="ctr" rtl="0" fontAlgn="b"/>
                      <a:r>
                        <a:rPr lang="en-US" sz="1400" u="none" strike="noStrike" dirty="0">
                          <a:effectLst/>
                        </a:rPr>
                        <a:t>1</a:t>
                      </a:r>
                      <a:endParaRPr lang="en-US" sz="1400" b="0" i="0" u="none" strike="noStrike" dirty="0">
                        <a:solidFill>
                          <a:srgbClr val="000000"/>
                        </a:solidFill>
                        <a:effectLst/>
                        <a:latin typeface="Constantia"/>
                      </a:endParaRPr>
                    </a:p>
                  </a:txBody>
                  <a:tcPr marL="5495" marR="5495" marT="5495" marB="0" anchor="b"/>
                </a:tc>
                <a:tc>
                  <a:txBody>
                    <a:bodyPr/>
                    <a:lstStyle/>
                    <a:p>
                      <a:pPr algn="l" rtl="0" fontAlgn="b"/>
                      <a:r>
                        <a:rPr lang="en-US" sz="900" u="none" strike="noStrike" dirty="0">
                          <a:effectLst/>
                        </a:rPr>
                        <a:t> </a:t>
                      </a:r>
                      <a:endParaRPr lang="en-US" sz="900" b="0" i="0" u="none" strike="noStrike" dirty="0">
                        <a:solidFill>
                          <a:srgbClr val="000000"/>
                        </a:solidFill>
                        <a:effectLst/>
                        <a:latin typeface="Constantia"/>
                      </a:endParaRPr>
                    </a:p>
                  </a:txBody>
                  <a:tcPr marL="5495" marR="5495" marT="549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5495" marR="5495" marT="549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5495" marR="5495" marT="5495" marB="0" anchor="b"/>
                </a:tc>
              </a:tr>
            </a:tbl>
          </a:graphicData>
        </a:graphic>
      </p:graphicFrame>
    </p:spTree>
    <p:extLst>
      <p:ext uri="{BB962C8B-B14F-4D97-AF65-F5344CB8AC3E}">
        <p14:creationId xmlns:p14="http://schemas.microsoft.com/office/powerpoint/2010/main" val="747133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800" dirty="0" smtClean="0">
                <a:solidFill>
                  <a:schemeClr val="accent1">
                    <a:lumMod val="50000"/>
                  </a:schemeClr>
                </a:solidFill>
                <a:latin typeface="Lithograph" pitchFamily="2" charset="0"/>
              </a:rPr>
              <a:t>CALLS FOR SERVICE</a:t>
            </a:r>
            <a:br>
              <a:rPr lang="en-US" sz="4800" dirty="0" smtClean="0">
                <a:solidFill>
                  <a:schemeClr val="accent1">
                    <a:lumMod val="50000"/>
                  </a:schemeClr>
                </a:solidFill>
                <a:latin typeface="Lithograph" pitchFamily="2" charset="0"/>
              </a:rPr>
            </a:br>
            <a:r>
              <a:rPr lang="en-US" sz="4800" dirty="0" smtClean="0">
                <a:solidFill>
                  <a:schemeClr val="accent1">
                    <a:lumMod val="50000"/>
                  </a:schemeClr>
                </a:solidFill>
                <a:latin typeface="Lithograph" pitchFamily="2" charset="0"/>
              </a:rPr>
              <a:t>5-YEAR COMPARISON</a:t>
            </a:r>
            <a:endParaRPr lang="en-US" sz="4800" dirty="0">
              <a:solidFill>
                <a:schemeClr val="accent1">
                  <a:lumMod val="50000"/>
                </a:schemeClr>
              </a:solidFill>
              <a:latin typeface="Lithograph" pitchFamily="2" charset="0"/>
            </a:endParaRPr>
          </a:p>
        </p:txBody>
      </p:sp>
      <p:sp>
        <p:nvSpPr>
          <p:cNvPr id="8" name="Content Placeholder 7"/>
          <p:cNvSpPr>
            <a:spLocks noGrp="1"/>
          </p:cNvSpPr>
          <p:nvPr>
            <p:ph sz="half" idx="1"/>
          </p:nvPr>
        </p:nvSpPr>
        <p:spPr>
          <a:xfrm>
            <a:off x="-152400" y="2971800"/>
            <a:ext cx="3581400" cy="3718715"/>
          </a:xfrm>
        </p:spPr>
        <p:txBody>
          <a:bodyPr/>
          <a:lstStyle/>
          <a:p>
            <a:pPr marL="393192" lvl="1" indent="0">
              <a:buNone/>
            </a:pPr>
            <a:r>
              <a:rPr lang="en-US" sz="3200" dirty="0" smtClean="0">
                <a:solidFill>
                  <a:schemeClr val="accent1">
                    <a:lumMod val="50000"/>
                  </a:schemeClr>
                </a:solidFill>
                <a:latin typeface="Lithograph" pitchFamily="2" charset="0"/>
              </a:rPr>
              <a:t> </a:t>
            </a:r>
            <a:r>
              <a:rPr lang="en-US" sz="3200" dirty="0" smtClean="0">
                <a:solidFill>
                  <a:schemeClr val="accent2">
                    <a:lumMod val="50000"/>
                  </a:schemeClr>
                </a:solidFill>
                <a:latin typeface="Lithograph" pitchFamily="2" charset="0"/>
              </a:rPr>
              <a:t>TOTAL CALLS</a:t>
            </a:r>
          </a:p>
          <a:p>
            <a:pPr marL="393192" lvl="1" indent="0">
              <a:buNone/>
            </a:pPr>
            <a:r>
              <a:rPr lang="en-US" dirty="0" smtClean="0">
                <a:solidFill>
                  <a:schemeClr val="accent1">
                    <a:lumMod val="75000"/>
                  </a:schemeClr>
                </a:solidFill>
                <a:latin typeface="Lithograph" pitchFamily="2" charset="0"/>
              </a:rPr>
              <a:t>	2009	     138</a:t>
            </a:r>
          </a:p>
          <a:p>
            <a:pPr marL="393192" lvl="1" indent="0">
              <a:buNone/>
            </a:pPr>
            <a:r>
              <a:rPr lang="en-US" dirty="0" smtClean="0">
                <a:solidFill>
                  <a:schemeClr val="accent1">
                    <a:lumMod val="75000"/>
                  </a:schemeClr>
                </a:solidFill>
                <a:latin typeface="Lithograph" pitchFamily="2" charset="0"/>
              </a:rPr>
              <a:t>	2010	     159</a:t>
            </a:r>
          </a:p>
          <a:p>
            <a:pPr marL="393192" lvl="1" indent="0">
              <a:buNone/>
            </a:pPr>
            <a:r>
              <a:rPr lang="en-US" dirty="0" smtClean="0">
                <a:solidFill>
                  <a:schemeClr val="accent1">
                    <a:lumMod val="75000"/>
                  </a:schemeClr>
                </a:solidFill>
                <a:latin typeface="Lithograph" pitchFamily="2" charset="0"/>
              </a:rPr>
              <a:t>	2011	     202</a:t>
            </a:r>
          </a:p>
          <a:p>
            <a:pPr marL="393192" lvl="1" indent="0">
              <a:buNone/>
            </a:pPr>
            <a:r>
              <a:rPr lang="en-US" dirty="0" smtClean="0">
                <a:solidFill>
                  <a:schemeClr val="accent1">
                    <a:lumMod val="75000"/>
                  </a:schemeClr>
                </a:solidFill>
                <a:latin typeface="Lithograph" pitchFamily="2" charset="0"/>
              </a:rPr>
              <a:t>	2012	     237</a:t>
            </a:r>
          </a:p>
          <a:p>
            <a:pPr marL="393192" lvl="1" indent="0">
              <a:buNone/>
            </a:pPr>
            <a:r>
              <a:rPr lang="en-US" dirty="0" smtClean="0">
                <a:solidFill>
                  <a:schemeClr val="accent1">
                    <a:lumMod val="75000"/>
                  </a:schemeClr>
                </a:solidFill>
                <a:latin typeface="Lithograph" pitchFamily="2" charset="0"/>
              </a:rPr>
              <a:t>	2013	     250</a:t>
            </a:r>
          </a:p>
          <a:p>
            <a:pPr marL="393192" lvl="1" indent="0">
              <a:buNone/>
            </a:pPr>
            <a:endParaRPr lang="en-US" dirty="0" smtClean="0">
              <a:latin typeface="Lithograph" pitchFamily="2" charset="0"/>
            </a:endParaRPr>
          </a:p>
          <a:p>
            <a:pPr marL="393192" lvl="1" indent="0">
              <a:buNone/>
            </a:pP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047253487"/>
              </p:ext>
            </p:extLst>
          </p:nvPr>
        </p:nvGraphicFramePr>
        <p:xfrm>
          <a:off x="3505200" y="2133600"/>
          <a:ext cx="5334000" cy="443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7464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a:bodyPr>
          <a:lstStyle/>
          <a:p>
            <a:pPr algn="ctr"/>
            <a:r>
              <a:rPr lang="en-US" sz="4000" dirty="0" smtClean="0">
                <a:solidFill>
                  <a:schemeClr val="accent1">
                    <a:lumMod val="50000"/>
                  </a:schemeClr>
                </a:solidFill>
                <a:latin typeface="Lithograph" pitchFamily="2" charset="0"/>
              </a:rPr>
              <a:t>RANDOM PROPERTY CRIMES</a:t>
            </a:r>
            <a:endParaRPr lang="en-US" sz="4000" dirty="0">
              <a:solidFill>
                <a:schemeClr val="accent1">
                  <a:lumMod val="50000"/>
                </a:schemeClr>
              </a:solidFill>
              <a:latin typeface="Lithograph" pitchFamily="2" charset="0"/>
            </a:endParaRPr>
          </a:p>
        </p:txBody>
      </p:sp>
      <p:sp>
        <p:nvSpPr>
          <p:cNvPr id="3" name="Content Placeholder 2"/>
          <p:cNvSpPr>
            <a:spLocks noGrp="1"/>
          </p:cNvSpPr>
          <p:nvPr>
            <p:ph idx="1"/>
          </p:nvPr>
        </p:nvSpPr>
        <p:spPr>
          <a:xfrm>
            <a:off x="457200" y="1676400"/>
            <a:ext cx="8229600" cy="4648200"/>
          </a:xfrm>
        </p:spPr>
        <p:txBody>
          <a:bodyPr>
            <a:normAutofit fontScale="92500"/>
          </a:bodyPr>
          <a:lstStyle/>
          <a:p>
            <a:r>
              <a:rPr lang="en-US" dirty="0" smtClean="0">
                <a:latin typeface="+mj-lt"/>
              </a:rPr>
              <a:t>02/06 – Theft 1615 S. 1100 W.  Fugal Construction.  Holes cut in fence.  Construction trucks burglarized.</a:t>
            </a:r>
          </a:p>
          <a:p>
            <a:r>
              <a:rPr lang="en-US" dirty="0" smtClean="0">
                <a:latin typeface="+mj-lt"/>
              </a:rPr>
              <a:t>02/07 – Vehicle burglary.  1401 W. 200 S.  Tools stolen from bed of truck.</a:t>
            </a:r>
          </a:p>
          <a:p>
            <a:r>
              <a:rPr lang="en-US" dirty="0" smtClean="0">
                <a:latin typeface="+mj-lt"/>
              </a:rPr>
              <a:t>02/18 – Theft 1181 W. 12</a:t>
            </a:r>
            <a:r>
              <a:rPr lang="en-US" baseline="30000" dirty="0" smtClean="0">
                <a:latin typeface="+mj-lt"/>
              </a:rPr>
              <a:t>th</a:t>
            </a:r>
            <a:r>
              <a:rPr lang="en-US" dirty="0" smtClean="0">
                <a:latin typeface="+mj-lt"/>
              </a:rPr>
              <a:t> St. Beer run at 7-11 at 0220 hours.</a:t>
            </a:r>
          </a:p>
          <a:p>
            <a:r>
              <a:rPr lang="en-US" dirty="0" smtClean="0">
                <a:latin typeface="+mj-lt"/>
              </a:rPr>
              <a:t>02/15 – Theft 1155 S. 1700 W.  Hole drilled in gas tank of U-Haul truck at the Sleep Inn.</a:t>
            </a:r>
          </a:p>
          <a:p>
            <a:r>
              <a:rPr lang="en-US" dirty="0" smtClean="0">
                <a:latin typeface="+mj-lt"/>
              </a:rPr>
              <a:t>02/15 – Vehicle burglary 1751 W. 12</a:t>
            </a:r>
            <a:r>
              <a:rPr lang="en-US" baseline="30000" dirty="0" smtClean="0">
                <a:latin typeface="+mj-lt"/>
              </a:rPr>
              <a:t>th</a:t>
            </a:r>
            <a:r>
              <a:rPr lang="en-US" dirty="0" smtClean="0">
                <a:latin typeface="+mj-lt"/>
              </a:rPr>
              <a:t> St.  Big Bubba’s.  </a:t>
            </a:r>
            <a:r>
              <a:rPr lang="en-US" dirty="0" smtClean="0">
                <a:latin typeface="+mj-lt"/>
              </a:rPr>
              <a:t>Saddles </a:t>
            </a:r>
            <a:r>
              <a:rPr lang="en-US" dirty="0" smtClean="0">
                <a:latin typeface="+mj-lt"/>
              </a:rPr>
              <a:t>and gear stolen from horse trailer.</a:t>
            </a:r>
          </a:p>
          <a:p>
            <a:r>
              <a:rPr lang="en-US" dirty="0" smtClean="0">
                <a:latin typeface="+mj-lt"/>
              </a:rPr>
              <a:t>02/26 – Theft 1350 S. 1200 W.  Rocky Mt. Power.  50 feet copper wire stolen from sub-station.</a:t>
            </a:r>
            <a:endParaRPr lang="en-US" dirty="0">
              <a:latin typeface="+mj-lt"/>
            </a:endParaRPr>
          </a:p>
        </p:txBody>
      </p:sp>
    </p:spTree>
    <p:extLst>
      <p:ext uri="{BB962C8B-B14F-4D97-AF65-F5344CB8AC3E}">
        <p14:creationId xmlns:p14="http://schemas.microsoft.com/office/powerpoint/2010/main" val="3920364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1538</TotalTime>
  <Words>1207</Words>
  <Application>Microsoft Office PowerPoint</Application>
  <PresentationFormat>On-screen Show (4:3)</PresentationFormat>
  <Paragraphs>431</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Flow</vt:lpstr>
      <vt:lpstr>Document</vt:lpstr>
      <vt:lpstr>WEBER COUNTY SHERIFF’S OFFICE MARRIOTT-SLATERVILLE</vt:lpstr>
      <vt:lpstr>CALL BREAKDOWN</vt:lpstr>
      <vt:lpstr>CALLS FOR SERVICE 5-YEAR COMPARISON</vt:lpstr>
      <vt:lpstr>1100 West Burglaries</vt:lpstr>
      <vt:lpstr>1100 W 17th Street</vt:lpstr>
      <vt:lpstr>ASSAULT ON A POLICE OFFICER</vt:lpstr>
      <vt:lpstr>CALL BREAKDOWN</vt:lpstr>
      <vt:lpstr>CALLS FOR SERVICE 5-YEAR COMPARISON</vt:lpstr>
      <vt:lpstr>RANDOM PROPERTY CRIMES</vt:lpstr>
      <vt:lpstr>TRAFFIC ACCIDENTS</vt:lpstr>
      <vt:lpstr>Multiple ACCIDENTS = Multiple RESPONSES</vt:lpstr>
      <vt:lpstr>CALLS FOR SERVICE 5-year Comparison</vt:lpstr>
      <vt:lpstr>CITATIONS 5-YEAR  COMPARISON </vt:lpstr>
      <vt:lpstr>CITATIONS 5-YEAR  COMPARISON </vt:lpstr>
      <vt:lpstr>2012 DUI ARRESTS</vt:lpstr>
      <vt:lpstr>CRIME PATTERNS AND CONCERNS</vt:lpstr>
      <vt:lpstr>COMMUNITY POLICING</vt:lpstr>
      <vt:lpstr>SCHOOL VISITS</vt:lpstr>
      <vt:lpstr>PREMISES CHECKS</vt:lpstr>
      <vt:lpstr>TOWNHOUSE ESTATES</vt:lpstr>
      <vt:lpstr>PRIORITY CALLS</vt:lpstr>
      <vt:lpstr>BREAKDOWN</vt:lpstr>
      <vt:lpstr>CALLS PER CAPITA</vt:lpstr>
      <vt:lpstr>ANALYSIS</vt:lpstr>
      <vt:lpstr>SOLUTIONS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Findlay, Lane</dc:creator>
  <cp:lastModifiedBy>Findlay, Lane</cp:lastModifiedBy>
  <cp:revision>113</cp:revision>
  <cp:lastPrinted>2013-03-12T19:23:21Z</cp:lastPrinted>
  <dcterms:created xsi:type="dcterms:W3CDTF">2013-03-04T23:12:09Z</dcterms:created>
  <dcterms:modified xsi:type="dcterms:W3CDTF">2013-03-21T20:27:57Z</dcterms:modified>
</cp:coreProperties>
</file>